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0F5C0FE-5CF5-44C1-B470-28E7C195B34F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9E09FFD-1399-4D38-BFBD-E643FE8D4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3B9160-D73B-4904-81C4-7AD625A0BF0F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3169F1-ECA5-431F-B759-18D5C92DD27D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14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EF7450-D826-49A2-9348-3ADF20339306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15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CA43CE-95AE-41AE-938F-09073847D08F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16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A68B95-9D5F-4EDF-81A5-38E4B12E6BC7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17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07DF4F-92C5-4B15-AE64-6159772FA84F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18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746677-B93F-4026-8F3C-787506DCF06F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19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B998AE-1013-471C-8D3E-904BF16DEA61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20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EEE906-072D-4298-8661-44C39932F2C0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6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793138-12DE-4D7C-9EED-07640CECAA08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0B12F0-9226-448C-A17E-6F48E35006ED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F95126-086E-4112-BBC9-5248D8360524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28986E-C4D2-4C58-8647-213F135ABD33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10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9DAFC8-0B66-4DF5-AAB8-57A0C5030D34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1150E7-E4F8-4C6C-892C-D5DD94005BB0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12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2248F4-1B28-4269-A017-5E1F99FC18D0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13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F40E396-68A5-4127-8051-423EB7AFF919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AF2D-4FF8-4957-A080-EC5BC2810F7E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2068-8143-46FF-AFEA-D55DB2D7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1C5D-841A-4102-ABE3-7E539BB57EC7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CC83-980A-439C-8A93-8DD3BF414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564C-E39A-42C7-9D71-2C123A484AF0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F173-F5BD-429A-A68C-C76F7121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8C8A-F6EE-4CAB-86AB-71E8D8B33673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9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41E92-2F1D-4089-9673-5528A7B85165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748A-1556-4880-971C-39D47DA78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0D2E-ED94-48D0-A1D0-90189AE69907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FA7F-288B-46A4-BBDE-E858E0AFA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F7FA3B-29D7-4720-9292-D74149DFE272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97C7-7300-4266-BB21-81A9EA03F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A7FD9A-F063-424F-9726-8CFB49B5F532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4BFD-1C08-47BE-84BF-2D90047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4EE4-89EA-4AA7-A182-491921CA49C1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F989-E7E1-450B-9141-0FEBD76E7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8F56-7A21-4741-8F31-C331B9D3CEBB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B989-2988-426F-ADF2-FB63C5F2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AC19-E742-47B7-91C3-10825FECC7D6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B3F0-4F0F-4589-8816-C1FEC1179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60E8-2B0F-483B-9E08-275199C0475F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DC77-F4FD-4975-8E4C-DA95D826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1F59-3D4D-4C6A-A7C6-3829DA25D9D1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3F03-D224-437C-BEA0-16117117B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BF179F2-DACF-4450-BD1F-2CDCC41A20CF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14E532-A912-4C6C-93C2-047B61DAB9BF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5D71-6B39-4CC7-A673-96C374FB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4387-5527-462C-AF9B-CA0F126A31EB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363E-4DEA-414D-A77F-ABE119A3F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1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B388-7246-4851-8DA2-02096821D4EF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2A62-A004-4191-84FB-1A8DD8B7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7F73-21C4-44AA-A559-11F98036105C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4A4-F8D2-42D1-AFE7-F906EA036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85FF-CF27-4F20-993A-4AAE4DE60458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A6CA-097B-4602-8931-28EDCFFF2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B9687-5917-4F00-8B24-B080012E0527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494C7-C477-4475-A5EA-0A90993D7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Focus Question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500" cy="4144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40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5000" smtClean="0"/>
              <a:t>What are the functions of the major cell structures?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9750"/>
            <a:ext cx="4298950" cy="6326188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Structure: Ribosomes </a:t>
            </a:r>
            <a:r>
              <a:rPr lang="en-US" smtClean="0">
                <a:solidFill>
                  <a:srgbClr val="0000FF"/>
                </a:solidFill>
              </a:rPr>
              <a:t>(made of RNA, free-floating or attached to ER)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300" smtClean="0"/>
              <a:t>Function: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mtClean="0"/>
              <a:t>build </a:t>
            </a:r>
            <a:r>
              <a:rPr lang="en-US" smtClean="0">
                <a:solidFill>
                  <a:srgbClr val="0000FF"/>
                </a:solidFill>
              </a:rPr>
              <a:t>proteins</a:t>
            </a:r>
            <a:r>
              <a:rPr lang="en-US" smtClean="0"/>
              <a:t> from amino acids in cytoplasm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197100"/>
            <a:ext cx="3989388" cy="3962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7891" name="Freeform 3"/>
          <p:cNvSpPr>
            <a:spLocks/>
          </p:cNvSpPr>
          <p:nvPr/>
        </p:nvSpPr>
        <p:spPr bwMode="auto">
          <a:xfrm>
            <a:off x="4411663" y="4879975"/>
            <a:ext cx="1624012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6343650" y="3028950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7893" name="Picture 6" descr="sb6500c06"/>
          <p:cNvPicPr>
            <a:picLocks noChangeAspect="1" noChangeArrowheads="1"/>
          </p:cNvPicPr>
          <p:nvPr/>
        </p:nvPicPr>
        <p:blipFill>
          <a:blip r:embed="rId5"/>
          <a:srcRect t="40637" r="48856"/>
          <a:stretch>
            <a:fillRect/>
          </a:stretch>
        </p:blipFill>
        <p:spPr bwMode="auto">
          <a:xfrm>
            <a:off x="2493963" y="258763"/>
            <a:ext cx="2820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314950" y="13684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Ribosomes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5465763"/>
            <a:ext cx="401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– Kitchen in Cafeteria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3150"/>
            <a:ext cx="3943350" cy="5086350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400" smtClean="0">
                <a:solidFill>
                  <a:srgbClr val="0000FF"/>
                </a:solidFill>
              </a:rPr>
              <a:t>Structure: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400" smtClean="0">
                <a:solidFill>
                  <a:srgbClr val="0000FF"/>
                </a:solidFill>
              </a:rPr>
              <a:t>Endoplasmic reticulum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/>
              <a:t>Function: 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z="2500" smtClean="0">
                <a:solidFill>
                  <a:schemeClr val="tx1"/>
                </a:solidFill>
              </a:rPr>
              <a:t>Where lipids for cell membrane made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z="2500" smtClean="0">
                <a:solidFill>
                  <a:schemeClr val="tx1"/>
                </a:solidFill>
              </a:rPr>
              <a:t>Site of protein production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endParaRPr lang="en-US" sz="2500" u="sng" smtClean="0">
              <a:solidFill>
                <a:schemeClr val="tx1"/>
              </a:solidFill>
            </a:endParaRPr>
          </a:p>
          <a:p>
            <a:pPr marL="1143000" lvl="2" eaLnBrk="1" hangingPunct="1">
              <a:tabLst>
                <a:tab pos="838200" algn="l"/>
              </a:tabLst>
            </a:pP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197100"/>
            <a:ext cx="3989388" cy="3962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9939" name="Freeform 3"/>
          <p:cNvSpPr>
            <a:spLocks/>
          </p:cNvSpPr>
          <p:nvPr/>
        </p:nvSpPr>
        <p:spPr bwMode="auto">
          <a:xfrm>
            <a:off x="3943350" y="4732338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5886450" y="3063875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4697413" y="4275138"/>
            <a:ext cx="1624012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9942" name="Picture 7" descr="sb6500c06"/>
          <p:cNvPicPr>
            <a:picLocks noChangeAspect="1" noChangeArrowheads="1"/>
          </p:cNvPicPr>
          <p:nvPr/>
        </p:nvPicPr>
        <p:blipFill>
          <a:blip r:embed="rId5"/>
          <a:srcRect t="40637" r="48856"/>
          <a:stretch>
            <a:fillRect/>
          </a:stretch>
        </p:blipFill>
        <p:spPr bwMode="auto">
          <a:xfrm>
            <a:off x="3065463" y="258763"/>
            <a:ext cx="2820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317500" y="55800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– Cafeteria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0"/>
            <a:ext cx="4238625" cy="6588125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lnSpc>
                <a:spcPct val="80000"/>
              </a:lnSpc>
              <a:buFont typeface="Wingdings" pitchFamily="2" charset="2"/>
              <a:buNone/>
              <a:tabLst>
                <a:tab pos="838200" algn="l"/>
              </a:tabLst>
            </a:pPr>
            <a:r>
              <a:rPr lang="en-US" sz="3500" smtClean="0">
                <a:solidFill>
                  <a:srgbClr val="0000FF"/>
                </a:solidFill>
              </a:rPr>
              <a:t>Structure:</a:t>
            </a:r>
          </a:p>
          <a:p>
            <a:pPr marL="685800" indent="-533400" eaLnBrk="1" hangingPunct="1">
              <a:lnSpc>
                <a:spcPct val="80000"/>
              </a:lnSpc>
              <a:buFont typeface="Wingdings" pitchFamily="2" charset="2"/>
              <a:buNone/>
              <a:tabLst>
                <a:tab pos="838200" algn="l"/>
              </a:tabLst>
            </a:pPr>
            <a:r>
              <a:rPr lang="en-US" sz="3500" smtClean="0">
                <a:solidFill>
                  <a:srgbClr val="0000FF"/>
                </a:solidFill>
              </a:rPr>
              <a:t>Golgi Apparatus</a:t>
            </a:r>
          </a:p>
          <a:p>
            <a:pPr marL="685800" indent="-533400" eaLnBrk="1" hangingPunct="1">
              <a:lnSpc>
                <a:spcPct val="80000"/>
              </a:lnSpc>
              <a:buFont typeface="Wingdings" pitchFamily="2" charset="2"/>
              <a:buNone/>
              <a:tabLst>
                <a:tab pos="838200" algn="l"/>
              </a:tabLst>
            </a:pPr>
            <a:endParaRPr lang="en-US" sz="3500" smtClean="0">
              <a:solidFill>
                <a:srgbClr val="0000FF"/>
              </a:solidFill>
            </a:endParaRPr>
          </a:p>
          <a:p>
            <a:pPr marL="685800" indent="-533400" eaLnBrk="1" hangingPunct="1">
              <a:lnSpc>
                <a:spcPct val="80000"/>
              </a:lnSpc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chemeClr val="tx1"/>
                </a:solidFill>
              </a:rPr>
              <a:t>Function:</a:t>
            </a:r>
          </a:p>
          <a:p>
            <a:pPr marL="1244600" lvl="1" indent="-533400" eaLnBrk="1" hangingPunct="1">
              <a:lnSpc>
                <a:spcPct val="80000"/>
              </a:lnSpc>
              <a:tabLst>
                <a:tab pos="838200" algn="l"/>
              </a:tabLst>
            </a:pPr>
            <a:r>
              <a:rPr lang="en-US" sz="2400" b="1" smtClean="0">
                <a:solidFill>
                  <a:schemeClr val="tx1"/>
                </a:solidFill>
              </a:rPr>
              <a:t>modifies</a:t>
            </a:r>
            <a:r>
              <a:rPr lang="en-US" sz="2400" smtClean="0">
                <a:solidFill>
                  <a:schemeClr val="tx1"/>
                </a:solidFill>
              </a:rPr>
              <a:t>, </a:t>
            </a:r>
            <a:r>
              <a:rPr lang="en-US" sz="2400" b="1" smtClean="0">
                <a:solidFill>
                  <a:schemeClr val="tx1"/>
                </a:solidFill>
              </a:rPr>
              <a:t>sorts</a:t>
            </a:r>
            <a:r>
              <a:rPr lang="en-US" sz="2400" smtClean="0">
                <a:solidFill>
                  <a:schemeClr val="tx1"/>
                </a:solidFill>
              </a:rPr>
              <a:t>, and </a:t>
            </a:r>
            <a:r>
              <a:rPr lang="en-US" sz="2400" b="1" smtClean="0">
                <a:solidFill>
                  <a:schemeClr val="tx1"/>
                </a:solidFill>
              </a:rPr>
              <a:t>packages</a:t>
            </a:r>
            <a:r>
              <a:rPr lang="en-US" sz="2400" smtClean="0">
                <a:solidFill>
                  <a:schemeClr val="tx1"/>
                </a:solidFill>
              </a:rPr>
              <a:t> proteins</a:t>
            </a:r>
            <a:endParaRPr lang="en-US" sz="240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3508375"/>
            <a:ext cx="2668588" cy="2651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87" name="Freeform 3"/>
          <p:cNvSpPr>
            <a:spLocks/>
          </p:cNvSpPr>
          <p:nvPr/>
        </p:nvSpPr>
        <p:spPr bwMode="auto">
          <a:xfrm>
            <a:off x="6178550" y="5018088"/>
            <a:ext cx="1624013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41988" name="Picture 5" descr="sb4826c0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84"/>
          <a:stretch>
            <a:fillRect/>
          </a:stretch>
        </p:blipFill>
        <p:spPr bwMode="auto">
          <a:xfrm>
            <a:off x="4157663" y="660400"/>
            <a:ext cx="38735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61963" y="6159500"/>
            <a:ext cx="296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– Mailroom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95313"/>
            <a:ext cx="4229100" cy="5864225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Structure: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Lysosomes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mtClean="0">
                <a:solidFill>
                  <a:srgbClr val="0000FF"/>
                </a:solidFill>
              </a:rPr>
              <a:t>(Small filled with enzymes)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/>
              <a:t>Function: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mtClean="0"/>
              <a:t>Digest worn-out organelles and extra cell parts (C,L,P)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mtClean="0"/>
              <a:t>Plays a role in cell death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288" y="3189288"/>
            <a:ext cx="2990850" cy="2970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4035" name="Freeform 4"/>
          <p:cNvSpPr>
            <a:spLocks/>
          </p:cNvSpPr>
          <p:nvPr/>
        </p:nvSpPr>
        <p:spPr bwMode="auto">
          <a:xfrm>
            <a:off x="6435725" y="4457700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44036" name="Picture 6" descr="lysosomesfig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419100"/>
            <a:ext cx="37719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508000" y="6275388"/>
            <a:ext cx="413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– Garbage Dump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0"/>
            <a:ext cx="4435475" cy="6137275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Structure: Centrioles </a:t>
            </a:r>
            <a:r>
              <a:rPr lang="en-US" smtClean="0">
                <a:solidFill>
                  <a:srgbClr val="0000FF"/>
                </a:solidFill>
              </a:rPr>
              <a:t>(pair of bundled tubes)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endParaRPr lang="en-US" smtClean="0">
              <a:solidFill>
                <a:srgbClr val="0000FF"/>
              </a:solidFill>
            </a:endParaRP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endParaRPr lang="en-US" smtClean="0">
              <a:solidFill>
                <a:srgbClr val="0000FF"/>
              </a:solidFill>
            </a:endParaRP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mtClean="0"/>
              <a:t>Function: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mtClean="0"/>
              <a:t>organize cell division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863" y="2965450"/>
            <a:ext cx="3216275" cy="319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6083" name="Freeform 3"/>
          <p:cNvSpPr>
            <a:spLocks/>
          </p:cNvSpPr>
          <p:nvPr/>
        </p:nvSpPr>
        <p:spPr bwMode="auto">
          <a:xfrm>
            <a:off x="5387975" y="5235575"/>
            <a:ext cx="1624013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571500" y="6137275"/>
            <a:ext cx="459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– Curtain Separating Gyms</a:t>
            </a:r>
          </a:p>
        </p:txBody>
      </p:sp>
      <p:pic>
        <p:nvPicPr>
          <p:cNvPr id="46085" name="Picture 3" descr="http://www.cbv.ns.ca/mchs/webquest/centri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73088"/>
            <a:ext cx="2058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9725"/>
            <a:ext cx="3954462" cy="5140325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Structure: Cytoskeleton</a:t>
            </a:r>
            <a:endParaRPr lang="en-US" smtClean="0">
              <a:solidFill>
                <a:srgbClr val="0000FF"/>
              </a:solidFill>
            </a:endParaRP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mtClean="0">
                <a:solidFill>
                  <a:srgbClr val="0000FF"/>
                </a:solidFill>
              </a:rPr>
              <a:t>(made of microtubules, found throughout cytoplasm)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mtClean="0"/>
              <a:t>Function: </a:t>
            </a:r>
          </a:p>
          <a:p>
            <a:pPr marL="685800" indent="-533400" eaLnBrk="1" hangingPunct="1">
              <a:tabLst>
                <a:tab pos="838200" algn="l"/>
              </a:tabLst>
            </a:pPr>
            <a:r>
              <a:rPr lang="en-US" smtClean="0"/>
              <a:t>gives shape to cell &amp; moves organelles around inside.</a:t>
            </a:r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350" y="339725"/>
            <a:ext cx="2903538" cy="2884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8131" name="Freeform 4"/>
          <p:cNvSpPr>
            <a:spLocks/>
          </p:cNvSpPr>
          <p:nvPr/>
        </p:nvSpPr>
        <p:spPr bwMode="auto">
          <a:xfrm>
            <a:off x="3930650" y="1779588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48132" name="Picture 5" descr="sb4844f1"/>
          <p:cNvPicPr>
            <a:picLocks noChangeAspect="1" noChangeArrowheads="1"/>
          </p:cNvPicPr>
          <p:nvPr/>
        </p:nvPicPr>
        <p:blipFill>
          <a:blip r:embed="rId4"/>
          <a:srcRect t="2269" r="9901"/>
          <a:stretch>
            <a:fillRect/>
          </a:stretch>
        </p:blipFill>
        <p:spPr bwMode="auto">
          <a:xfrm>
            <a:off x="4741863" y="3378200"/>
            <a:ext cx="4181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468313" y="6164263"/>
            <a:ext cx="259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Analogy- Pillars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2284413"/>
            <a:ext cx="3840162" cy="3144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2254250"/>
            <a:ext cx="3241675" cy="3219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08050" y="1371600"/>
            <a:ext cx="677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lang="en-US" sz="2900">
                <a:solidFill>
                  <a:srgbClr val="000000"/>
                </a:solidFill>
                <a:latin typeface="Bradley Hand ITC TT-Bold"/>
              </a:rPr>
              <a:t>How are plant and animal cells different?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5113" y="284163"/>
            <a:ext cx="8642350" cy="1303337"/>
          </a:xfrm>
        </p:spPr>
        <p:txBody>
          <a:bodyPr lIns="82296" tIns="41148" rIns="82296" bIns="41148" anchor="ctr"/>
          <a:lstStyle/>
          <a:p>
            <a:pPr marL="25400" eaLnBrk="1" hangingPunct="1">
              <a:tabLst>
                <a:tab pos="1270000" algn="l"/>
              </a:tabLst>
            </a:pPr>
            <a:r>
              <a:rPr lang="en-US" smtClean="0"/>
              <a:t>Structures found in plant cells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81125"/>
            <a:ext cx="4357688" cy="5281613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Structure: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     Cell wall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>
                <a:solidFill>
                  <a:srgbClr val="0000FF"/>
                </a:solidFill>
              </a:rPr>
              <a:t>(</a:t>
            </a:r>
            <a:r>
              <a:rPr lang="en-US" smtClean="0">
                <a:solidFill>
                  <a:srgbClr val="0000FF"/>
                </a:solidFill>
              </a:rPr>
              <a:t>very strong, made of cellulose)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/>
              <a:t>Function: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mtClean="0"/>
              <a:t>protects cell from rupturing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mtClean="0"/>
              <a:t>“glued” to other cells next door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4025" y="2228850"/>
            <a:ext cx="4551363" cy="3724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2228" name="Freeform 4"/>
          <p:cNvSpPr>
            <a:spLocks/>
          </p:cNvSpPr>
          <p:nvPr/>
        </p:nvSpPr>
        <p:spPr bwMode="auto">
          <a:xfrm>
            <a:off x="3440113" y="2593975"/>
            <a:ext cx="1624012" cy="342900"/>
          </a:xfrm>
          <a:custGeom>
            <a:avLst/>
            <a:gdLst>
              <a:gd name="T0" fmla="*/ 0 w 10000"/>
              <a:gd name="T1" fmla="*/ 3915437 h 10000"/>
              <a:gd name="T2" fmla="*/ 0 w 10000"/>
              <a:gd name="T3" fmla="*/ 7842602 h 10000"/>
              <a:gd name="T4" fmla="*/ 158244845 w 10000"/>
              <a:gd name="T5" fmla="*/ 7842602 h 10000"/>
              <a:gd name="T6" fmla="*/ 158244845 w 10000"/>
              <a:gd name="T7" fmla="*/ 11758041 h 10000"/>
              <a:gd name="T8" fmla="*/ 263741476 w 10000"/>
              <a:gd name="T9" fmla="*/ 5879020 h 10000"/>
              <a:gd name="T10" fmla="*/ 158244845 w 10000"/>
              <a:gd name="T11" fmla="*/ 0 h 10000"/>
              <a:gd name="T12" fmla="*/ 158244845 w 10000"/>
              <a:gd name="T13" fmla="*/ 3915437 h 10000"/>
              <a:gd name="T14" fmla="*/ 0 w 10000"/>
              <a:gd name="T15" fmla="*/ 3915437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3440113" y="1403350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Analogy- Brick outside of school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93688" y="1122363"/>
            <a:ext cx="4668837" cy="4830762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500" smtClean="0">
                <a:solidFill>
                  <a:srgbClr val="0000FF"/>
                </a:solidFill>
              </a:rPr>
              <a:t>Structure: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500" smtClean="0">
                <a:solidFill>
                  <a:srgbClr val="0000FF"/>
                </a:solidFill>
              </a:rPr>
              <a:t>        Vacuole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1800" smtClean="0">
                <a:solidFill>
                  <a:srgbClr val="0000FF"/>
                </a:solidFill>
              </a:rPr>
              <a:t>				(huge water-filled sac)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000" smtClean="0"/>
              <a:t>Function: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z="2400" smtClean="0"/>
              <a:t>keeps cell pressurized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z="2400" smtClean="0"/>
              <a:t>store materials such as water, salts, proteins, and carbohydrates.</a:t>
            </a:r>
          </a:p>
          <a:p>
            <a:pPr marL="1143000" lvl="2">
              <a:tabLst>
                <a:tab pos="838200" algn="l"/>
              </a:tabLst>
            </a:pPr>
            <a:endParaRPr lang="en-US" sz="200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2228850"/>
            <a:ext cx="4181475" cy="3421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4275" name="Freeform 3"/>
          <p:cNvSpPr>
            <a:spLocks/>
          </p:cNvSpPr>
          <p:nvPr/>
        </p:nvSpPr>
        <p:spPr bwMode="auto">
          <a:xfrm>
            <a:off x="4962525" y="3578225"/>
            <a:ext cx="1624013" cy="342900"/>
          </a:xfrm>
          <a:custGeom>
            <a:avLst/>
            <a:gdLst>
              <a:gd name="T0" fmla="*/ 0 w 10000"/>
              <a:gd name="T1" fmla="*/ 3915437 h 10000"/>
              <a:gd name="T2" fmla="*/ 0 w 10000"/>
              <a:gd name="T3" fmla="*/ 7842602 h 10000"/>
              <a:gd name="T4" fmla="*/ 158244942 w 10000"/>
              <a:gd name="T5" fmla="*/ 7842602 h 10000"/>
              <a:gd name="T6" fmla="*/ 158244942 w 10000"/>
              <a:gd name="T7" fmla="*/ 11758041 h 10000"/>
              <a:gd name="T8" fmla="*/ 263741638 w 10000"/>
              <a:gd name="T9" fmla="*/ 5879020 h 10000"/>
              <a:gd name="T10" fmla="*/ 158244942 w 10000"/>
              <a:gd name="T11" fmla="*/ 0 h 10000"/>
              <a:gd name="T12" fmla="*/ 158244942 w 10000"/>
              <a:gd name="T13" fmla="*/ 3915437 h 10000"/>
              <a:gd name="T14" fmla="*/ 0 w 10000"/>
              <a:gd name="T15" fmla="*/ 3915437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3560763" y="938213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– Major storage rooms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211263"/>
            <a:ext cx="4103687" cy="5086350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400" smtClean="0">
                <a:solidFill>
                  <a:srgbClr val="0000FF"/>
                </a:solidFill>
              </a:rPr>
              <a:t>Structure: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400" smtClean="0">
                <a:solidFill>
                  <a:srgbClr val="0000FF"/>
                </a:solidFill>
              </a:rPr>
              <a:t>Chloroplasts 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mtClean="0">
                <a:solidFill>
                  <a:srgbClr val="0000FF"/>
                </a:solidFill>
              </a:rPr>
              <a:t>(filled with chlorophyll)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</a:pPr>
            <a:r>
              <a:rPr lang="en-US" sz="3400" smtClean="0"/>
              <a:t>Function:</a:t>
            </a:r>
          </a:p>
          <a:p>
            <a:pPr marL="1244600" lvl="1" indent="-533400" eaLnBrk="1" hangingPunct="1">
              <a:tabLst>
                <a:tab pos="838200" algn="l"/>
              </a:tabLst>
            </a:pPr>
            <a:r>
              <a:rPr lang="en-US" smtClean="0"/>
              <a:t>Carry out </a:t>
            </a:r>
            <a:r>
              <a:rPr lang="en-US" b="1" smtClean="0"/>
              <a:t>photosynthesis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314325"/>
            <a:ext cx="3081338" cy="2520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6323" name="Freeform 3"/>
          <p:cNvSpPr>
            <a:spLocks/>
          </p:cNvSpPr>
          <p:nvPr/>
        </p:nvSpPr>
        <p:spPr bwMode="auto">
          <a:xfrm>
            <a:off x="3943350" y="1211263"/>
            <a:ext cx="1622425" cy="342900"/>
          </a:xfrm>
          <a:custGeom>
            <a:avLst/>
            <a:gdLst>
              <a:gd name="T0" fmla="*/ 0 w 10000"/>
              <a:gd name="T1" fmla="*/ 3915437 h 10000"/>
              <a:gd name="T2" fmla="*/ 0 w 10000"/>
              <a:gd name="T3" fmla="*/ 7842602 h 10000"/>
              <a:gd name="T4" fmla="*/ 157935752 w 10000"/>
              <a:gd name="T5" fmla="*/ 7842602 h 10000"/>
              <a:gd name="T6" fmla="*/ 157935752 w 10000"/>
              <a:gd name="T7" fmla="*/ 11758041 h 10000"/>
              <a:gd name="T8" fmla="*/ 263226266 w 10000"/>
              <a:gd name="T9" fmla="*/ 5879020 h 10000"/>
              <a:gd name="T10" fmla="*/ 157935752 w 10000"/>
              <a:gd name="T11" fmla="*/ 0 h 10000"/>
              <a:gd name="T12" fmla="*/ 157935752 w 10000"/>
              <a:gd name="T13" fmla="*/ 3915437 h 10000"/>
              <a:gd name="T14" fmla="*/ 0 w 10000"/>
              <a:gd name="T15" fmla="*/ 3915437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56324" name="Picture 5" descr="chloroplastsfig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25" y="3214688"/>
            <a:ext cx="3338513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503238" y="1027113"/>
            <a:ext cx="290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- Windows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400" smtClean="0"/>
              <a:t>Review: Cell Theory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98475" y="1981200"/>
            <a:ext cx="8235950" cy="4144963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sz="4000" smtClean="0"/>
              <a:t>All organisms consist of 1 or more cells.</a:t>
            </a:r>
          </a:p>
          <a:p>
            <a:pPr marL="381000" indent="-381000">
              <a:buFontTx/>
              <a:buAutoNum type="arabicPeriod"/>
            </a:pPr>
            <a:r>
              <a:rPr lang="en-US" sz="4000" smtClean="0"/>
              <a:t>Cell is the smallest unit of life.</a:t>
            </a:r>
          </a:p>
          <a:p>
            <a:pPr marL="381000" indent="-381000">
              <a:buFontTx/>
              <a:buAutoNum type="arabicPeriod"/>
            </a:pPr>
            <a:r>
              <a:rPr lang="en-US" sz="4000" smtClean="0"/>
              <a:t>All cells come from pre-existing cells.</a:t>
            </a:r>
          </a:p>
          <a:p>
            <a:pPr marL="381000" indent="-381000"/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7" name="Group 63"/>
          <p:cNvGraphicFramePr>
            <a:graphicFrameLocks noGrp="1"/>
          </p:cNvGraphicFramePr>
          <p:nvPr/>
        </p:nvGraphicFramePr>
        <p:xfrm>
          <a:off x="250825" y="803275"/>
          <a:ext cx="8367713" cy="5719763"/>
        </p:xfrm>
        <a:graphic>
          <a:graphicData uri="http://schemas.openxmlformats.org/drawingml/2006/table">
            <a:tbl>
              <a:tblPr/>
              <a:tblGrid>
                <a:gridCol w="2794000"/>
                <a:gridCol w="2779713"/>
                <a:gridCol w="279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Structure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Animal cells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Plant cells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cell membrane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nucleus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nucleolus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ribosomes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ER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Golgi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centrioles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</a:rPr>
                        <a:t>no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cell wall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</a:rPr>
                        <a:t>no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mitochondria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cholorplasts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</a:rPr>
                        <a:t>no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One big vacuole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</a:rPr>
                        <a:t>no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cytoskeleton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</a:rPr>
                        <a:t>Yes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Types of Cells </a:t>
            </a:r>
          </a:p>
        </p:txBody>
      </p:sp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498475" y="1981200"/>
            <a:ext cx="7556500" cy="4144963"/>
            <a:chOff x="1152" y="1297"/>
            <a:chExt cx="2880" cy="1152"/>
          </a:xfrm>
        </p:grpSpPr>
        <p:sp>
          <p:nvSpPr>
            <p:cNvPr id="2560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52" y="1297"/>
              <a:ext cx="28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04" name="_s46086"/>
            <p:cNvCxnSpPr>
              <a:cxnSpLocks noChangeShapeType="1"/>
              <a:stCxn id="25614" idx="0"/>
              <a:endCxn id="25611" idx="2"/>
            </p:cNvCxnSpPr>
            <p:nvPr/>
          </p:nvCxnSpPr>
          <p:spPr bwMode="auto">
            <a:xfrm rot="-5400000">
              <a:off x="3529" y="208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05" name="_s46087"/>
            <p:cNvCxnSpPr>
              <a:cxnSpLocks noChangeShapeType="1"/>
              <a:stCxn id="25613" idx="0"/>
              <a:endCxn id="25610" idx="2"/>
            </p:cNvCxnSpPr>
            <p:nvPr/>
          </p:nvCxnSpPr>
          <p:spPr bwMode="auto">
            <a:xfrm rot="5400000" flipH="1">
              <a:off x="2268" y="1837"/>
              <a:ext cx="144" cy="504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06" name="_s46088"/>
            <p:cNvCxnSpPr>
              <a:cxnSpLocks noChangeShapeType="1"/>
              <a:stCxn id="25612" idx="0"/>
              <a:endCxn id="25610" idx="2"/>
            </p:cNvCxnSpPr>
            <p:nvPr/>
          </p:nvCxnSpPr>
          <p:spPr bwMode="auto">
            <a:xfrm rot="-5400000">
              <a:off x="1764" y="1837"/>
              <a:ext cx="144" cy="504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07" name="_s46089"/>
            <p:cNvCxnSpPr>
              <a:cxnSpLocks noChangeShapeType="1"/>
              <a:stCxn id="25611" idx="0"/>
              <a:endCxn id="25609" idx="2"/>
            </p:cNvCxnSpPr>
            <p:nvPr/>
          </p:nvCxnSpPr>
          <p:spPr bwMode="auto">
            <a:xfrm rot="5400000" flipH="1">
              <a:off x="3150" y="1279"/>
              <a:ext cx="144" cy="756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08" name="_s46090"/>
            <p:cNvCxnSpPr>
              <a:cxnSpLocks noChangeShapeType="1"/>
              <a:stCxn id="25610" idx="0"/>
              <a:endCxn id="25609" idx="2"/>
            </p:cNvCxnSpPr>
            <p:nvPr/>
          </p:nvCxnSpPr>
          <p:spPr bwMode="auto">
            <a:xfrm rot="-5400000">
              <a:off x="2394" y="1279"/>
              <a:ext cx="144" cy="756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5609" name="_s46091"/>
            <p:cNvSpPr>
              <a:spLocks noChangeArrowheads="1"/>
            </p:cNvSpPr>
            <p:nvPr/>
          </p:nvSpPr>
          <p:spPr bwMode="auto">
            <a:xfrm>
              <a:off x="2412" y="12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900" b="1">
                  <a:latin typeface="Calibri" pitchFamily="34" charset="0"/>
                  <a:ea typeface="ＭＳ Ｐゴシック" pitchFamily="34" charset="-128"/>
                </a:rPr>
                <a:t>Cells</a:t>
              </a:r>
            </a:p>
          </p:txBody>
        </p:sp>
        <p:sp>
          <p:nvSpPr>
            <p:cNvPr id="25610" name="_s46092"/>
            <p:cNvSpPr>
              <a:spLocks noChangeArrowheads="1"/>
            </p:cNvSpPr>
            <p:nvPr/>
          </p:nvSpPr>
          <p:spPr bwMode="auto">
            <a:xfrm>
              <a:off x="1656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900" b="1">
                  <a:latin typeface="Calibri" pitchFamily="34" charset="0"/>
                  <a:ea typeface="ＭＳ Ｐゴシック" pitchFamily="34" charset="-128"/>
                </a:rPr>
                <a:t>Eukaryotic Cells</a:t>
              </a:r>
            </a:p>
            <a:p>
              <a:pPr algn="ctr"/>
              <a:r>
                <a:rPr lang="en-US" sz="1900">
                  <a:latin typeface="Calibri" pitchFamily="34" charset="0"/>
                  <a:ea typeface="ＭＳ Ｐゴシック" pitchFamily="34" charset="-128"/>
                </a:rPr>
                <a:t>(have a nucleus)</a:t>
              </a:r>
            </a:p>
          </p:txBody>
        </p:sp>
        <p:sp>
          <p:nvSpPr>
            <p:cNvPr id="25611" name="_s46093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900" b="1">
                  <a:latin typeface="Calibri" pitchFamily="34" charset="0"/>
                  <a:ea typeface="ＭＳ Ｐゴシック" pitchFamily="34" charset="-128"/>
                </a:rPr>
                <a:t>Prokaryotic Cells</a:t>
              </a:r>
            </a:p>
            <a:p>
              <a:pPr algn="ctr"/>
              <a:r>
                <a:rPr lang="en-US" sz="1900">
                  <a:latin typeface="Calibri" pitchFamily="34" charset="0"/>
                  <a:ea typeface="ＭＳ Ｐゴシック" pitchFamily="34" charset="-128"/>
                </a:rPr>
                <a:t>(lack a nucleus)</a:t>
              </a:r>
            </a:p>
          </p:txBody>
        </p:sp>
        <p:sp>
          <p:nvSpPr>
            <p:cNvPr id="25612" name="_s46094"/>
            <p:cNvSpPr>
              <a:spLocks noChangeArrowheads="1"/>
            </p:cNvSpPr>
            <p:nvPr/>
          </p:nvSpPr>
          <p:spPr bwMode="auto">
            <a:xfrm>
              <a:off x="1152" y="216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900">
                  <a:latin typeface="Calibri" pitchFamily="34" charset="0"/>
                  <a:ea typeface="ＭＳ Ｐゴシック" pitchFamily="34" charset="-128"/>
                </a:rPr>
                <a:t>Animal Cells</a:t>
              </a:r>
            </a:p>
          </p:txBody>
        </p:sp>
        <p:sp>
          <p:nvSpPr>
            <p:cNvPr id="25613" name="_s46095"/>
            <p:cNvSpPr>
              <a:spLocks noChangeArrowheads="1"/>
            </p:cNvSpPr>
            <p:nvPr/>
          </p:nvSpPr>
          <p:spPr bwMode="auto">
            <a:xfrm>
              <a:off x="2160" y="216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900">
                  <a:latin typeface="Calibri" pitchFamily="34" charset="0"/>
                  <a:ea typeface="ＭＳ Ｐゴシック" pitchFamily="34" charset="-128"/>
                </a:rPr>
                <a:t>Plant Cells</a:t>
              </a:r>
            </a:p>
          </p:txBody>
        </p:sp>
        <p:sp>
          <p:nvSpPr>
            <p:cNvPr id="25614" name="_s46096"/>
            <p:cNvSpPr>
              <a:spLocks noChangeArrowheads="1"/>
            </p:cNvSpPr>
            <p:nvPr/>
          </p:nvSpPr>
          <p:spPr bwMode="auto">
            <a:xfrm>
              <a:off x="3168" y="216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900">
                  <a:latin typeface="Calibri" pitchFamily="34" charset="0"/>
                  <a:ea typeface="ＭＳ Ｐゴシック" pitchFamily="34" charset="-128"/>
                </a:rPr>
                <a:t>Bacteria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219075" y="682625"/>
            <a:ext cx="7835900" cy="1116013"/>
          </a:xfrm>
        </p:spPr>
        <p:txBody>
          <a:bodyPr/>
          <a:lstStyle/>
          <a:p>
            <a:r>
              <a:rPr lang="en-US" b="1" smtClean="0"/>
              <a:t>Eukaryotes</a:t>
            </a:r>
            <a:r>
              <a:rPr lang="en-US" smtClean="0"/>
              <a:t> are bigger and more complicated than prokaryotes</a:t>
            </a:r>
            <a:r>
              <a:rPr lang="en-US" sz="3200" smtClean="0"/>
              <a:t>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98475" y="2438400"/>
            <a:ext cx="7556500" cy="4144963"/>
          </a:xfrm>
        </p:spPr>
        <p:txBody>
          <a:bodyPr/>
          <a:lstStyle/>
          <a:p>
            <a:pPr eaLnBrk="1" hangingPunct="1"/>
            <a:r>
              <a:rPr lang="en-US" sz="3600" smtClean="0"/>
              <a:t>Have </a:t>
            </a:r>
            <a:r>
              <a:rPr lang="en-US" sz="3600" smtClean="0">
                <a:solidFill>
                  <a:srgbClr val="0000FF"/>
                </a:solidFill>
              </a:rPr>
              <a:t>organelles</a:t>
            </a:r>
          </a:p>
          <a:p>
            <a:pPr eaLnBrk="1" hangingPunct="1"/>
            <a:r>
              <a:rPr lang="en-US" sz="3600" smtClean="0"/>
              <a:t>Have </a:t>
            </a:r>
            <a:r>
              <a:rPr lang="en-US" sz="3600" smtClean="0">
                <a:solidFill>
                  <a:srgbClr val="0000FF"/>
                </a:solidFill>
              </a:rPr>
              <a:t>chromosomes</a:t>
            </a:r>
          </a:p>
          <a:p>
            <a:pPr eaLnBrk="1" hangingPunct="1"/>
            <a:r>
              <a:rPr lang="en-US" sz="3600" smtClean="0"/>
              <a:t>can be </a:t>
            </a:r>
            <a:r>
              <a:rPr lang="en-US" sz="3600" smtClean="0">
                <a:solidFill>
                  <a:srgbClr val="0000FF"/>
                </a:solidFill>
              </a:rPr>
              <a:t>multicellular</a:t>
            </a:r>
          </a:p>
          <a:p>
            <a:pPr eaLnBrk="1" hangingPunct="1"/>
            <a:r>
              <a:rPr lang="en-US" sz="3600" smtClean="0"/>
              <a:t>include </a:t>
            </a:r>
            <a:r>
              <a:rPr lang="en-US" sz="3600" smtClean="0">
                <a:solidFill>
                  <a:srgbClr val="0000FF"/>
                </a:solidFill>
              </a:rPr>
              <a:t>animal</a:t>
            </a:r>
            <a:r>
              <a:rPr lang="en-US" sz="3600" smtClean="0"/>
              <a:t> and </a:t>
            </a:r>
            <a:r>
              <a:rPr lang="en-US" sz="3600" smtClean="0">
                <a:solidFill>
                  <a:srgbClr val="0000FF"/>
                </a:solidFill>
              </a:rPr>
              <a:t>plant</a:t>
            </a:r>
            <a:r>
              <a:rPr lang="en-US" sz="3600" smtClean="0"/>
              <a:t>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68363" y="79375"/>
            <a:ext cx="7281862" cy="1784350"/>
          </a:xfrm>
        </p:spPr>
        <p:txBody>
          <a:bodyPr lIns="82296" tIns="41148" rIns="82296" bIns="41148" anchor="ctr"/>
          <a:lstStyle/>
          <a:p>
            <a:pPr marL="25400" eaLnBrk="1" hangingPunct="1">
              <a:tabLst>
                <a:tab pos="1270000" algn="l"/>
              </a:tabLst>
            </a:pPr>
            <a:r>
              <a:rPr lang="en-US" smtClean="0"/>
              <a:t>Organelles are membrane-bound cell parts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0388" y="1863725"/>
            <a:ext cx="5097462" cy="4103688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tabLst>
                <a:tab pos="838200" algn="l"/>
              </a:tabLst>
            </a:pPr>
            <a:r>
              <a:rPr lang="en-US" sz="3000" smtClean="0"/>
              <a:t>Mini “organs” that have unique structures and functions</a:t>
            </a:r>
          </a:p>
          <a:p>
            <a:pPr marL="685800" indent="-533400" eaLnBrk="1" hangingPunct="1">
              <a:tabLst>
                <a:tab pos="838200" algn="l"/>
              </a:tabLst>
            </a:pPr>
            <a:r>
              <a:rPr lang="en-US" sz="3000" smtClean="0"/>
              <a:t>Located in cytoplasm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413" y="2971800"/>
            <a:ext cx="1989137" cy="2008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8763" y="1211263"/>
            <a:ext cx="4281487" cy="4046537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Structure: </a:t>
            </a:r>
          </a:p>
          <a:p>
            <a:pPr marL="6858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Cell membrane</a:t>
            </a:r>
          </a:p>
          <a:p>
            <a:pPr marL="6858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endParaRPr lang="en-US" sz="3200" dirty="0" smtClean="0">
              <a:solidFill>
                <a:srgbClr val="0000FF"/>
              </a:solidFill>
            </a:endParaRPr>
          </a:p>
          <a:p>
            <a:pPr marL="711200" lvl="1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r>
              <a:rPr lang="en-US" sz="2500" dirty="0" smtClean="0"/>
              <a:t>Function:</a:t>
            </a:r>
          </a:p>
          <a:p>
            <a:pPr marL="1244600" lvl="1" indent="-533400" eaLnBrk="1" hangingPunct="1">
              <a:lnSpc>
                <a:spcPct val="90000"/>
              </a:lnSpc>
              <a:tabLst>
                <a:tab pos="838200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</a:rPr>
              <a:t>lipid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0000FF"/>
                </a:solidFill>
              </a:rPr>
              <a:t>protein</a:t>
            </a:r>
            <a:r>
              <a:rPr lang="en-US" sz="2500" dirty="0"/>
              <a:t> </a:t>
            </a:r>
            <a:r>
              <a:rPr lang="en-US" sz="2500" dirty="0" smtClean="0"/>
              <a:t>barrier around cytoplasm </a:t>
            </a:r>
          </a:p>
          <a:p>
            <a:pPr marL="1244600" lvl="1" indent="-533400" eaLnBrk="1" hangingPunct="1">
              <a:lnSpc>
                <a:spcPct val="90000"/>
              </a:lnSpc>
              <a:tabLst>
                <a:tab pos="838200" algn="l"/>
              </a:tabLst>
              <a:defRPr/>
            </a:pPr>
            <a:r>
              <a:rPr lang="en-US" sz="2500" dirty="0" smtClean="0"/>
              <a:t>Thin, flexible</a:t>
            </a:r>
          </a:p>
          <a:p>
            <a:pPr marL="1244600" lvl="1" indent="-533400" eaLnBrk="1" hangingPunct="1">
              <a:lnSpc>
                <a:spcPct val="90000"/>
              </a:lnSpc>
              <a:tabLst>
                <a:tab pos="838200" algn="l"/>
              </a:tabLst>
              <a:defRPr/>
            </a:pPr>
            <a:endParaRPr lang="en-US" sz="25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2170113"/>
            <a:ext cx="3616325" cy="35925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82700" y="623888"/>
            <a:ext cx="651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857250" algn="l"/>
              </a:tabLst>
            </a:pPr>
            <a:r>
              <a:rPr lang="en-US" sz="2000">
                <a:solidFill>
                  <a:srgbClr val="3A3A3E"/>
                </a:solidFill>
                <a:latin typeface="Stone Sans ITC TT-Semi"/>
              </a:rPr>
              <a:t>School Analogy – Walls Surrounding Rooms</a:t>
            </a: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5441950" y="2343150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88925" y="280988"/>
            <a:ext cx="5002213" cy="4114800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endParaRPr lang="en-US" sz="3200" dirty="0" smtClean="0">
              <a:solidFill>
                <a:srgbClr val="0000FF"/>
              </a:solidFill>
            </a:endParaRPr>
          </a:p>
          <a:p>
            <a:pPr marL="6858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Structure: Nucleus</a:t>
            </a:r>
          </a:p>
          <a:p>
            <a:pPr marL="6858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endParaRPr lang="en-US" sz="3200" dirty="0" smtClean="0">
              <a:solidFill>
                <a:srgbClr val="0000FF"/>
              </a:solidFill>
            </a:endParaRPr>
          </a:p>
          <a:p>
            <a:pPr marL="711200" lvl="1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838200" algn="l"/>
              </a:tabLst>
              <a:defRPr/>
            </a:pPr>
            <a:r>
              <a:rPr lang="en-US" dirty="0" smtClean="0"/>
              <a:t>Function</a:t>
            </a:r>
          </a:p>
          <a:p>
            <a:pPr marL="1244600" lvl="1" indent="-533400" eaLnBrk="1" hangingPunct="1">
              <a:lnSpc>
                <a:spcPct val="90000"/>
              </a:lnSpc>
              <a:tabLst>
                <a:tab pos="838200" algn="l"/>
              </a:tabLst>
              <a:defRPr/>
            </a:pPr>
            <a:r>
              <a:rPr lang="en-US" dirty="0"/>
              <a:t>S</a:t>
            </a:r>
            <a:r>
              <a:rPr lang="en-US" dirty="0" smtClean="0"/>
              <a:t>tore the cell’s chromosomes (DNA)</a:t>
            </a:r>
          </a:p>
          <a:p>
            <a:pPr marL="1244600" lvl="1" indent="-533400" eaLnBrk="1" hangingPunct="1">
              <a:lnSpc>
                <a:spcPct val="90000"/>
              </a:lnSpc>
              <a:tabLst>
                <a:tab pos="838200" algn="l"/>
              </a:tabLst>
              <a:defRPr/>
            </a:pPr>
            <a:r>
              <a:rPr lang="en-US" dirty="0" smtClean="0"/>
              <a:t>Control center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901825"/>
            <a:ext cx="3203575" cy="318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1747" name="Freeform 3"/>
          <p:cNvSpPr>
            <a:spLocks/>
          </p:cNvSpPr>
          <p:nvPr/>
        </p:nvSpPr>
        <p:spPr bwMode="auto">
          <a:xfrm>
            <a:off x="5291138" y="2992438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1748" name="Picture 5" descr="nucleo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1350" y="4549775"/>
            <a:ext cx="22479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159250" y="5646738"/>
            <a:ext cx="113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Nuclear pores</a:t>
            </a:r>
          </a:p>
        </p:txBody>
      </p:sp>
      <p:sp>
        <p:nvSpPr>
          <p:cNvPr id="31750" name="Freeform 7"/>
          <p:cNvSpPr>
            <a:spLocks/>
          </p:cNvSpPr>
          <p:nvPr/>
        </p:nvSpPr>
        <p:spPr bwMode="auto">
          <a:xfrm>
            <a:off x="3692525" y="5230813"/>
            <a:ext cx="741363" cy="415925"/>
          </a:xfrm>
          <a:custGeom>
            <a:avLst/>
            <a:gdLst>
              <a:gd name="T0" fmla="*/ 117071066 w 692"/>
              <a:gd name="T1" fmla="*/ 0 h 415"/>
              <a:gd name="T2" fmla="*/ 794247239 w 692"/>
              <a:gd name="T3" fmla="*/ 416852064 h 415"/>
              <a:gd name="T4" fmla="*/ 0 w 692"/>
              <a:gd name="T5" fmla="*/ 343526012 h 415"/>
              <a:gd name="T6" fmla="*/ 0 60000 65536"/>
              <a:gd name="T7" fmla="*/ 0 60000 65536"/>
              <a:gd name="T8" fmla="*/ 0 60000 65536"/>
              <a:gd name="T9" fmla="*/ 0 w 692"/>
              <a:gd name="T10" fmla="*/ 0 h 415"/>
              <a:gd name="T11" fmla="*/ 692 w 692"/>
              <a:gd name="T12" fmla="*/ 415 h 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415">
                <a:moveTo>
                  <a:pt x="102" y="0"/>
                </a:moveTo>
                <a:lnTo>
                  <a:pt x="692" y="415"/>
                </a:lnTo>
                <a:lnTo>
                  <a:pt x="0" y="34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Rectangle 1"/>
          <p:cNvSpPr>
            <a:spLocks noChangeArrowheads="1"/>
          </p:cNvSpPr>
          <p:nvPr/>
        </p:nvSpPr>
        <p:spPr bwMode="auto">
          <a:xfrm>
            <a:off x="3881438" y="557213"/>
            <a:ext cx="606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2325">
              <a:tabLst>
                <a:tab pos="857250" algn="l"/>
              </a:tabLst>
            </a:pPr>
            <a:r>
              <a:rPr lang="en-US">
                <a:solidFill>
                  <a:srgbClr val="3A3A3E"/>
                </a:solidFill>
                <a:latin typeface="Stone Sans ITC TT-Semi"/>
              </a:rPr>
              <a:t>School Analogy – Main Office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5838"/>
            <a:ext cx="4826000" cy="4811712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Structure: Nucleolus</a:t>
            </a:r>
          </a:p>
          <a:p>
            <a:pPr marL="685800" indent="-533400" eaLnBrk="1" hangingPunct="1">
              <a:buFont typeface="Wingdings" pitchFamily="2" charset="2"/>
              <a:buNone/>
              <a:tabLst>
                <a:tab pos="838200" algn="l"/>
              </a:tabLst>
              <a:defRPr/>
            </a:pPr>
            <a:endParaRPr lang="en-US" sz="4000" dirty="0" smtClean="0">
              <a:solidFill>
                <a:srgbClr val="0000FF"/>
              </a:solidFill>
            </a:endParaRPr>
          </a:p>
          <a:p>
            <a:pPr marL="1244600" lvl="1" indent="-533400" eaLnBrk="1" hangingPunct="1">
              <a:tabLst>
                <a:tab pos="838200" algn="l"/>
              </a:tabLst>
              <a:defRPr/>
            </a:pPr>
            <a:r>
              <a:rPr lang="en-US" dirty="0" smtClean="0"/>
              <a:t>inside nucleus</a:t>
            </a:r>
          </a:p>
          <a:p>
            <a:pPr marL="1244600" lvl="1" indent="-533400" eaLnBrk="1" hangingPunct="1">
              <a:tabLst>
                <a:tab pos="838200" algn="l"/>
              </a:tabLst>
              <a:defRPr/>
            </a:pPr>
            <a:endParaRPr lang="en-US" dirty="0" smtClean="0"/>
          </a:p>
          <a:p>
            <a:pPr marL="711200" lvl="1" indent="0" eaLnBrk="1" hangingPunct="1">
              <a:buFont typeface="Wingdings" pitchFamily="2" charset="2"/>
              <a:buNone/>
              <a:tabLst>
                <a:tab pos="838200" algn="l"/>
              </a:tabLst>
              <a:defRPr/>
            </a:pPr>
            <a:r>
              <a:rPr lang="en-US" dirty="0" smtClean="0"/>
              <a:t>Function: </a:t>
            </a:r>
          </a:p>
          <a:p>
            <a:pPr marL="1244600" lvl="1" indent="-533400" eaLnBrk="1" hangingPunct="1">
              <a:tabLst>
                <a:tab pos="838200" algn="l"/>
              </a:tabLst>
              <a:defRPr/>
            </a:pPr>
            <a:r>
              <a:rPr lang="en-US" dirty="0" smtClean="0"/>
              <a:t> make ribosomes for the cell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1687513"/>
            <a:ext cx="4138612" cy="4110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3795" name="Freeform 3"/>
          <p:cNvSpPr>
            <a:spLocks/>
          </p:cNvSpPr>
          <p:nvPr/>
        </p:nvSpPr>
        <p:spPr bwMode="auto">
          <a:xfrm>
            <a:off x="4754563" y="3179763"/>
            <a:ext cx="1989137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2787650" y="801688"/>
            <a:ext cx="480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22325">
              <a:tabLst>
                <a:tab pos="857250" algn="l"/>
              </a:tabLst>
            </a:pPr>
            <a:r>
              <a:rPr lang="en-US">
                <a:solidFill>
                  <a:srgbClr val="3A3A3E"/>
                </a:solidFill>
                <a:latin typeface="Stone Sans ITC TT-Semi"/>
              </a:rPr>
              <a:t>School Analogy – Secretary Next To Principal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38125" y="758825"/>
            <a:ext cx="4773613" cy="5759450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lnSpc>
                <a:spcPct val="80000"/>
              </a:lnSpc>
              <a:buFont typeface="Wingdings" pitchFamily="2" charset="2"/>
              <a:buNone/>
              <a:tabLst>
                <a:tab pos="838200" algn="l"/>
              </a:tabLst>
            </a:pPr>
            <a:r>
              <a:rPr lang="en-US" sz="3400" smtClean="0">
                <a:solidFill>
                  <a:srgbClr val="0000FF"/>
                </a:solidFill>
              </a:rPr>
              <a:t>Structure: Mitochondrion </a:t>
            </a:r>
            <a:r>
              <a:rPr lang="en-US" smtClean="0">
                <a:solidFill>
                  <a:srgbClr val="0000FF"/>
                </a:solidFill>
              </a:rPr>
              <a:t>(In the cytoplasm, double membrane)</a:t>
            </a:r>
          </a:p>
          <a:p>
            <a:pPr marL="1244600" lvl="1" indent="-533400" eaLnBrk="1" hangingPunct="1">
              <a:lnSpc>
                <a:spcPct val="80000"/>
              </a:lnSpc>
              <a:buFont typeface="Wingdings" pitchFamily="2" charset="2"/>
              <a:buNone/>
              <a:tabLst>
                <a:tab pos="838200" algn="l"/>
              </a:tabLst>
            </a:pPr>
            <a:r>
              <a:rPr lang="en-US" sz="2500" smtClean="0"/>
              <a:t>Function:</a:t>
            </a:r>
          </a:p>
          <a:p>
            <a:pPr marL="1244600" lvl="1" indent="-533400" eaLnBrk="1" hangingPunct="1">
              <a:lnSpc>
                <a:spcPct val="80000"/>
              </a:lnSpc>
              <a:tabLst>
                <a:tab pos="838200" algn="l"/>
              </a:tabLst>
            </a:pPr>
            <a:r>
              <a:rPr lang="en-US" sz="2500" b="1" smtClean="0"/>
              <a:t>makes the cell’s energy</a:t>
            </a:r>
          </a:p>
          <a:p>
            <a:pPr marL="1244600" lvl="1" indent="-533400" eaLnBrk="1" hangingPunct="1">
              <a:lnSpc>
                <a:spcPct val="80000"/>
              </a:lnSpc>
              <a:tabLst>
                <a:tab pos="838200" algn="l"/>
              </a:tabLst>
            </a:pPr>
            <a:r>
              <a:rPr lang="en-US" sz="2500" smtClean="0"/>
              <a:t>the more energy the cell needs, the more mitochondria it has</a:t>
            </a:r>
          </a:p>
          <a:p>
            <a:pPr marL="1244600" lvl="1" indent="-533400">
              <a:lnSpc>
                <a:spcPct val="80000"/>
              </a:lnSpc>
              <a:tabLst>
                <a:tab pos="838200" algn="l"/>
              </a:tabLst>
            </a:pPr>
            <a:r>
              <a:rPr lang="en-US" sz="2500" smtClean="0"/>
              <a:t>F: </a:t>
            </a:r>
            <a:r>
              <a:rPr lang="en-US" sz="2500" b="1" smtClean="0"/>
              <a:t>convert the chemical energy stored in food into ATP (energy)</a:t>
            </a:r>
          </a:p>
          <a:p>
            <a:pPr marL="1244600" lvl="1" indent="-533400" eaLnBrk="1" hangingPunct="1">
              <a:lnSpc>
                <a:spcPct val="80000"/>
              </a:lnSpc>
              <a:buFont typeface="Wingdings" pitchFamily="2" charset="2"/>
              <a:buNone/>
              <a:tabLst>
                <a:tab pos="838200" algn="l"/>
              </a:tabLst>
            </a:pPr>
            <a:endParaRPr lang="en-US" sz="2500" b="1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2708275"/>
            <a:ext cx="3835400" cy="381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843" name="Freeform 3"/>
          <p:cNvSpPr>
            <a:spLocks/>
          </p:cNvSpPr>
          <p:nvPr/>
        </p:nvSpPr>
        <p:spPr bwMode="auto">
          <a:xfrm>
            <a:off x="5246688" y="3213100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5715000" y="4470400"/>
            <a:ext cx="1622425" cy="342900"/>
          </a:xfrm>
          <a:custGeom>
            <a:avLst/>
            <a:gdLst>
              <a:gd name="T0" fmla="*/ 0 w 10000"/>
              <a:gd name="T1" fmla="*/ 134260282 h 10000"/>
              <a:gd name="T2" fmla="*/ 0 w 10000"/>
              <a:gd name="T3" fmla="*/ 268922718 h 10000"/>
              <a:gd name="T4" fmla="*/ 2147483647 w 10000"/>
              <a:gd name="T5" fmla="*/ 268922718 h 10000"/>
              <a:gd name="T6" fmla="*/ 2147483647 w 10000"/>
              <a:gd name="T7" fmla="*/ 403183171 h 10000"/>
              <a:gd name="T8" fmla="*/ 2147483647 w 10000"/>
              <a:gd name="T9" fmla="*/ 201591586 h 10000"/>
              <a:gd name="T10" fmla="*/ 2147483647 w 10000"/>
              <a:gd name="T11" fmla="*/ 0 h 10000"/>
              <a:gd name="T12" fmla="*/ 2147483647 w 10000"/>
              <a:gd name="T13" fmla="*/ 134260282 h 10000"/>
              <a:gd name="T14" fmla="*/ 0 w 10000"/>
              <a:gd name="T15" fmla="*/ 13426028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close/>
                <a:moveTo>
                  <a:pt x="0" y="3330"/>
                </a:moveTo>
              </a:path>
            </a:pathLst>
          </a:cu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5845" name="Picture 6" descr="mitochondriafig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775" y="384175"/>
            <a:ext cx="1898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1385888" y="758825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A3A3E"/>
                </a:solidFill>
              </a:rPr>
              <a:t>School Analogy – Electrical 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1109</TotalTime>
  <Words>424</Words>
  <Application>Microsoft Macintosh PowerPoint</Application>
  <PresentationFormat>On-screen Show (4:3)</PresentationFormat>
  <Paragraphs>165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21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Arial</vt:lpstr>
      <vt:lpstr>Rockwell</vt:lpstr>
      <vt:lpstr>Wingdings</vt:lpstr>
      <vt:lpstr>Calibri</vt:lpstr>
      <vt:lpstr>ＭＳ Ｐゴシック</vt:lpstr>
      <vt:lpstr>Stone Sans ITC TT-Semi</vt:lpstr>
      <vt:lpstr>Bradley Hand ITC TT-Bold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Focus Question</vt:lpstr>
      <vt:lpstr>Review: Cell Theory </vt:lpstr>
      <vt:lpstr>Types of Cells </vt:lpstr>
      <vt:lpstr>Eukaryotes are bigger and more complicated than prokaryotes </vt:lpstr>
      <vt:lpstr>Organelles are membrane-bound cell parts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Structures found in plant cells</vt:lpstr>
      <vt:lpstr>Slide 18</vt:lpstr>
      <vt:lpstr>Slide 19</vt:lpstr>
      <vt:lpstr>Slide 20</vt:lpstr>
    </vt:vector>
  </TitlesOfParts>
  <Company>University of Minnesota Twin Cities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</dc:title>
  <dc:creator>Christina Bartoszewski</dc:creator>
  <cp:lastModifiedBy>0 0</cp:lastModifiedBy>
  <cp:revision>13</cp:revision>
  <dcterms:created xsi:type="dcterms:W3CDTF">2013-11-05T12:29:45Z</dcterms:created>
  <dcterms:modified xsi:type="dcterms:W3CDTF">2015-11-19T21:43:41Z</dcterms:modified>
</cp:coreProperties>
</file>