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85" r:id="rId11"/>
    <p:sldId id="266" r:id="rId12"/>
    <p:sldId id="267" r:id="rId13"/>
    <p:sldId id="268" r:id="rId14"/>
    <p:sldId id="282" r:id="rId15"/>
    <p:sldId id="269" r:id="rId16"/>
    <p:sldId id="283" r:id="rId17"/>
    <p:sldId id="270" r:id="rId18"/>
    <p:sldId id="274" r:id="rId19"/>
    <p:sldId id="275" r:id="rId20"/>
    <p:sldId id="277" r:id="rId21"/>
    <p:sldId id="278" r:id="rId22"/>
    <p:sldId id="286" r:id="rId23"/>
    <p:sldId id="279" r:id="rId24"/>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10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4660"/>
  </p:normalViewPr>
  <p:slideViewPr>
    <p:cSldViewPr snapToGrid="0" snapToObjects="1">
      <p:cViewPr varScale="1">
        <p:scale>
          <a:sx n="73" d="100"/>
          <a:sy n="73" d="100"/>
        </p:scale>
        <p:origin x="-4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349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3C521431-5E91-493E-80F2-5AC424D269B4}" type="datetimeFigureOut">
              <a:rPr lang="en-US"/>
              <a:pPr>
                <a:defRPr/>
              </a:pPr>
              <a:t>12/4/2015</a:t>
            </a:fld>
            <a:endParaRPr lang="en-US"/>
          </a:p>
        </p:txBody>
      </p:sp>
      <p:sp>
        <p:nvSpPr>
          <p:cNvPr id="6349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349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8A43390-1F8E-4611-9B58-1A77EEF37A7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b="0"/>
            </a:lvl1pPr>
          </a:lstStyle>
          <a:p>
            <a:pPr>
              <a:defRPr/>
            </a:pPr>
            <a:endParaRPr lang="en-US"/>
          </a:p>
        </p:txBody>
      </p:sp>
      <p:sp>
        <p:nvSpPr>
          <p:cNvPr id="512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b="0"/>
            </a:lvl1pPr>
          </a:lstStyle>
          <a:p>
            <a:pPr>
              <a:defRPr/>
            </a:pPr>
            <a:fld id="{13AB9C69-8F40-4192-A605-EF43F5860FC0}" type="datetimeFigureOut">
              <a:rPr lang="en-US"/>
              <a:pPr>
                <a:defRPr/>
              </a:pPr>
              <a:t>12/4/2015</a:t>
            </a:fld>
            <a:endParaRPr lang="en-US"/>
          </a:p>
        </p:txBody>
      </p:sp>
      <p:sp>
        <p:nvSpPr>
          <p:cNvPr id="17412" name="Rectangle 4"/>
          <p:cNvSpPr>
            <a:spLocks noGrp="1"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b="0"/>
            </a:lvl1pPr>
          </a:lstStyle>
          <a:p>
            <a:pPr>
              <a:defRPr/>
            </a:pPr>
            <a:endParaRPr lang="en-US"/>
          </a:p>
        </p:txBody>
      </p:sp>
      <p:sp>
        <p:nvSpPr>
          <p:cNvPr id="512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b="0"/>
            </a:lvl1pPr>
          </a:lstStyle>
          <a:p>
            <a:pPr>
              <a:defRPr/>
            </a:pPr>
            <a:fld id="{15554E03-15F9-4C9C-B797-2DA91846CCD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6"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F0E582F3-968D-4F1E-8432-DD5D1A7425CF}" type="datetimeFigureOut">
              <a:rPr lang="en-US"/>
              <a:pPr>
                <a:defRPr/>
              </a:pPr>
              <a:t>12/4/2015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072FEF3-E831-4408-A9C8-45B015646C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6" name="TextBox 9"/>
          <p:cNvSpPr txBox="1"/>
          <p:nvPr/>
        </p:nvSpPr>
        <p:spPr>
          <a:xfrm>
            <a:off x="3989388" y="3370263"/>
            <a:ext cx="220662" cy="369887"/>
          </a:xfrm>
          <a:prstGeom prst="rect">
            <a:avLst/>
          </a:prstGeom>
          <a:noFill/>
        </p:spPr>
        <p:txBody>
          <a:bodyPr lIns="0" tIns="0" rIns="0" bIns="0">
            <a:spAutoFit/>
          </a:bodyPr>
          <a:lstStyle/>
          <a:p>
            <a:pPr fontAlgn="auto">
              <a:spcBef>
                <a:spcPts val="0"/>
              </a:spcBef>
              <a:spcAft>
                <a:spcPts val="0"/>
              </a:spcAft>
              <a:defRPr/>
            </a:pPr>
            <a:r>
              <a:rPr sz="2400">
                <a:solidFill>
                  <a:schemeClr val="accent1">
                    <a:lumMod val="60000"/>
                    <a:lumOff val="40000"/>
                  </a:schemeClr>
                </a:solidFill>
                <a:latin typeface="+mn-lt"/>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34178573-BB74-4FEB-98F6-C8655EC0CB3D}" type="datetimeFigureOut">
              <a:rPr lang="en-US"/>
              <a:pPr>
                <a:defRPr/>
              </a:pPr>
              <a:t>12/4/2015</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BF056E1-1FCE-40C3-82C0-E13B3ABC04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7"/>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6" name="Rectangle 8"/>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7" name="TextBox 9"/>
          <p:cNvSpPr txBox="1"/>
          <p:nvPr/>
        </p:nvSpPr>
        <p:spPr>
          <a:xfrm>
            <a:off x="327025" y="4632325"/>
            <a:ext cx="220663" cy="369888"/>
          </a:xfrm>
          <a:prstGeom prst="rect">
            <a:avLst/>
          </a:prstGeom>
          <a:noFill/>
        </p:spPr>
        <p:txBody>
          <a:bodyPr lIns="0" tIns="0" rIns="0" bIns="0">
            <a:spAutoFit/>
          </a:bodyPr>
          <a:lstStyle/>
          <a:p>
            <a:pPr fontAlgn="auto">
              <a:spcBef>
                <a:spcPts val="0"/>
              </a:spcBef>
              <a:spcAft>
                <a:spcPts val="0"/>
              </a:spcAft>
              <a:defRPr/>
            </a:pPr>
            <a:r>
              <a:rPr sz="2400">
                <a:solidFill>
                  <a:schemeClr val="accent1">
                    <a:lumMod val="60000"/>
                    <a:lumOff val="40000"/>
                  </a:schemeClr>
                </a:solidFill>
                <a:latin typeface="+mn-lt"/>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A598E0EA-4061-4EA8-923F-28D0FA77CC91}" type="datetimeFigureOut">
              <a:rPr lang="en-US"/>
              <a:pPr>
                <a:defRPr/>
              </a:pPr>
              <a:t>12/4/2015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51E52C9-88C2-4DC3-B72E-9B0AD923AA1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7"/>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7"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a:solidFill>
                  <a:schemeClr val="accent1">
                    <a:lumMod val="60000"/>
                    <a:lumOff val="40000"/>
                  </a:schemeClr>
                </a:solidFill>
                <a:latin typeface="+mn-lt"/>
                <a:cs typeface="+mn-cs"/>
              </a:rPr>
              <a:t>+</a:t>
            </a:r>
          </a:p>
        </p:txBody>
      </p:sp>
      <p:sp>
        <p:nvSpPr>
          <p:cNvPr id="8"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A45F91FD-92DA-4C96-8909-F363DA9EBF2B}" type="datetimeFigureOut">
              <a:rPr lang="en-US"/>
              <a:pPr>
                <a:defRPr/>
              </a:pPr>
              <a:t>12/4/2015</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9CA87C3B-A079-45F2-80A9-FB8E70952AB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8"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a:solidFill>
                  <a:schemeClr val="accent1">
                    <a:lumMod val="60000"/>
                    <a:lumOff val="40000"/>
                  </a:schemeClr>
                </a:solidFill>
                <a:latin typeface="+mn-lt"/>
                <a:cs typeface="+mn-cs"/>
              </a:rPr>
              <a:t>+</a:t>
            </a:r>
          </a:p>
        </p:txBody>
      </p:sp>
      <p:sp>
        <p:nvSpPr>
          <p:cNvPr id="9"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10" name="Rectangle 10"/>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Drag picture to placeholder or click icon to add</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85F9C275-89EB-404D-8F54-E1D04909F29D}" type="datetimeFigureOut">
              <a:rPr lang="en-US"/>
              <a:pPr>
                <a:defRPr/>
              </a:pPr>
              <a:t>12/4/2015</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444362A0-DC75-4C99-897C-78EEBB4A1E6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5"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pPr>
              <a:defRPr/>
            </a:pPr>
            <a:fld id="{9242E63D-8F77-4A81-B8DD-036C1BBE3248}" type="datetimeFigureOut">
              <a:rPr lang="en-US"/>
              <a:pPr>
                <a:defRPr/>
              </a:pPr>
              <a:t>12/4/2015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C6EB2D5-12B8-4A0F-A733-289E85D8D99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9"/>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5" name="TextBox 8"/>
          <p:cNvSpPr txBox="1"/>
          <p:nvPr/>
        </p:nvSpPr>
        <p:spPr>
          <a:xfrm rot="16200000">
            <a:off x="8593932" y="561181"/>
            <a:ext cx="260350" cy="554037"/>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pPr>
              <a:defRPr/>
            </a:pPr>
            <a:fld id="{9F920EEE-2497-42F9-B5D2-BE9A42160DE6}" type="datetimeFigureOut">
              <a:rPr lang="en-US"/>
              <a:pPr>
                <a:defRPr/>
              </a:pPr>
              <a:t>12/4/2015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245A0F2-BAFC-4D14-9551-7F9A65519C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5" name="TextBox 7"/>
          <p:cNvSpPr txBox="1"/>
          <p:nvPr/>
        </p:nvSpPr>
        <p:spPr>
          <a:xfrm>
            <a:off x="2003425" y="3111500"/>
            <a:ext cx="260350" cy="614363"/>
          </a:xfrm>
          <a:prstGeom prst="rect">
            <a:avLst/>
          </a:prstGeom>
          <a:noFill/>
        </p:spPr>
        <p:txBody>
          <a:bodyPr lIns="0" tIns="0" rIns="0" bIns="0">
            <a:spAutoFit/>
          </a:bodyPr>
          <a:lstStyle/>
          <a:p>
            <a:pPr fontAlgn="auto">
              <a:spcBef>
                <a:spcPts val="0"/>
              </a:spcBef>
              <a:spcAft>
                <a:spcPts val="0"/>
              </a:spcAft>
              <a:defRPr/>
            </a:pPr>
            <a:r>
              <a:rPr sz="4000">
                <a:solidFill>
                  <a:schemeClr val="accent1">
                    <a:lumMod val="60000"/>
                    <a:lumOff val="40000"/>
                  </a:schemeClr>
                </a:solidFill>
                <a:latin typeface="+mn-lt"/>
                <a:cs typeface="+mn-cs"/>
              </a:rPr>
              <a:t>+</a:t>
            </a:r>
          </a:p>
        </p:txBody>
      </p:sp>
      <p:sp>
        <p:nvSpPr>
          <p:cNvPr id="6"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24187956-4B71-487F-843F-D433E58628D7}" type="datetimeFigureOut">
              <a:rPr lang="en-US"/>
              <a:pPr>
                <a:defRPr/>
              </a:pPr>
              <a:t>12/4/2015</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E7E4CF0E-F019-4ECE-9173-F021BEDB5B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10"/>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6" name="Rectangle 11"/>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7"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0"/>
          </p:nvPr>
        </p:nvSpPr>
        <p:spPr/>
        <p:txBody>
          <a:bodyPr/>
          <a:lstStyle>
            <a:lvl1pPr>
              <a:defRPr/>
            </a:lvl1pPr>
          </a:lstStyle>
          <a:p>
            <a:pPr>
              <a:defRPr/>
            </a:pPr>
            <a:fld id="{C47B97EB-7A7F-4C5D-95CD-7B299259902E}" type="datetimeFigureOut">
              <a:rPr lang="en-US"/>
              <a:pPr>
                <a:defRPr/>
              </a:pPr>
              <a:t>12/4/2015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CB86D75-BEA6-4104-80DD-F7E99C9FC3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9"/>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8" name="TextBox 11"/>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4B8E5119-B7A9-4A9E-A846-98C5D72304BC}" type="datetimeFigureOut">
              <a:rPr lang="en-US"/>
              <a:pPr>
                <a:defRPr/>
              </a:pPr>
              <a:t>12/4/2015</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426BB825-DC5A-425F-BA1D-6BD21DD833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6" name="Rectangle 1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5"/>
          </p:nvPr>
        </p:nvSpPr>
        <p:spPr/>
        <p:txBody>
          <a:bodyPr/>
          <a:lstStyle>
            <a:lvl1pPr>
              <a:defRPr/>
            </a:lvl1pPr>
          </a:lstStyle>
          <a:p>
            <a:pPr>
              <a:defRPr/>
            </a:pPr>
            <a:fld id="{6C4A3F3A-F26F-40AF-87AB-26054159CBBF}" type="datetimeFigureOut">
              <a:rPr lang="en-US"/>
              <a:pPr>
                <a:defRPr/>
              </a:pPr>
              <a:t>12/4/2015</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00AE7582-36B3-4F56-8695-0F643372D9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8"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4"/>
          <p:cNvSpPr>
            <a:spLocks noGrp="1"/>
          </p:cNvSpPr>
          <p:nvPr>
            <p:ph type="dt" sz="half" idx="19"/>
          </p:nvPr>
        </p:nvSpPr>
        <p:spPr/>
        <p:txBody>
          <a:bodyPr/>
          <a:lstStyle>
            <a:lvl1pPr>
              <a:defRPr/>
            </a:lvl1pPr>
          </a:lstStyle>
          <a:p>
            <a:pPr>
              <a:defRPr/>
            </a:pPr>
            <a:fld id="{1CB7BBDA-136A-437B-B482-3814695739A4}" type="datetimeFigureOut">
              <a:rPr lang="en-US"/>
              <a:pPr>
                <a:defRPr/>
              </a:pPr>
              <a:t>12/4/2015</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888CF900-ED4E-43EB-A354-AF646169D7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4" name="TextBox 7"/>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AE8120A7-C341-41F6-811C-99D84159F6BD}" type="datetimeFigureOut">
              <a:rPr lang="en-US"/>
              <a:pPr>
                <a:defRPr/>
              </a:pPr>
              <a:t>12/4/2015</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B4461DD0-51BF-46BD-89AB-79BF2FB93C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3" name="Date Placeholder 1"/>
          <p:cNvSpPr>
            <a:spLocks noGrp="1"/>
          </p:cNvSpPr>
          <p:nvPr>
            <p:ph type="dt" sz="half" idx="10"/>
          </p:nvPr>
        </p:nvSpPr>
        <p:spPr/>
        <p:txBody>
          <a:bodyPr/>
          <a:lstStyle>
            <a:lvl1pPr>
              <a:defRPr/>
            </a:lvl1pPr>
          </a:lstStyle>
          <a:p>
            <a:pPr>
              <a:defRPr/>
            </a:pPr>
            <a:fld id="{09AB4510-2E95-4E1D-A2AA-9A6C51B3C1A4}" type="datetimeFigureOut">
              <a:rPr lang="en-US"/>
              <a:pPr>
                <a:defRPr/>
              </a:pPr>
              <a:t>12/4/2015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F7FD96F6-A9A9-4FC5-93A9-D72780D928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b="0"/>
          </a:p>
        </p:txBody>
      </p:sp>
      <p:sp>
        <p:nvSpPr>
          <p:cNvPr id="6"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a:solidFill>
                  <a:schemeClr val="accent1">
                    <a:lumMod val="60000"/>
                    <a:lumOff val="40000"/>
                  </a:schemeClr>
                </a:solidFill>
                <a:latin typeface="+mn-lt"/>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E7A23E0B-39F6-442C-913F-2EA90B9BE846}" type="datetimeFigureOut">
              <a:rPr lang="en-US"/>
              <a:pPr>
                <a:defRPr/>
              </a:pPr>
              <a:t>12/4/2015</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fontAlgn="auto">
              <a:spcBef>
                <a:spcPts val="0"/>
              </a:spcBef>
              <a:spcAft>
                <a:spcPts val="0"/>
              </a:spcAft>
              <a:defRPr sz="1100" b="0">
                <a:solidFill>
                  <a:schemeClr val="tx1">
                    <a:lumMod val="65000"/>
                    <a:lumOff val="35000"/>
                  </a:schemeClr>
                </a:solidFill>
                <a:latin typeface="+mn-lt"/>
                <a:cs typeface="+mn-cs"/>
              </a:defRPr>
            </a:lvl1pPr>
          </a:lstStyle>
          <a:p>
            <a:pPr>
              <a:defRPr/>
            </a:pPr>
            <a:fld id="{5AE36949-B089-4631-B431-42ACF201923A}" type="datetimeFigureOut">
              <a:rPr lang="en-US"/>
              <a:pPr>
                <a:defRPr/>
              </a:pPr>
              <a:t>12/4/2015</a:t>
            </a:fld>
            <a:endParaRPr lang="en-US"/>
          </a:p>
        </p:txBody>
      </p:sp>
      <p:sp>
        <p:nvSpPr>
          <p:cNvPr id="10"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fontAlgn="auto">
              <a:spcBef>
                <a:spcPts val="0"/>
              </a:spcBef>
              <a:spcAft>
                <a:spcPts val="0"/>
              </a:spcAft>
              <a:defRPr sz="1100" b="0">
                <a:solidFill>
                  <a:schemeClr val="tx1">
                    <a:lumMod val="65000"/>
                    <a:lumOff val="35000"/>
                  </a:schemeClr>
                </a:solidFill>
                <a:latin typeface="+mn-lt"/>
                <a:cs typeface="+mn-cs"/>
              </a:defRPr>
            </a:lvl1pPr>
          </a:lstStyle>
          <a:p>
            <a:pPr>
              <a:defRPr/>
            </a:pPr>
            <a:endParaRPr lang="en-US"/>
          </a:p>
        </p:txBody>
      </p:sp>
      <p:sp>
        <p:nvSpPr>
          <p:cNvPr id="11"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fontAlgn="auto">
              <a:spcBef>
                <a:spcPts val="0"/>
              </a:spcBef>
              <a:spcAft>
                <a:spcPts val="0"/>
              </a:spcAft>
              <a:defRPr sz="1400" b="0">
                <a:solidFill>
                  <a:schemeClr val="bg1"/>
                </a:solidFill>
                <a:latin typeface="+mn-lt"/>
                <a:cs typeface="+mn-cs"/>
              </a:defRPr>
            </a:lvl1pPr>
          </a:lstStyle>
          <a:p>
            <a:pPr>
              <a:defRPr/>
            </a:pPr>
            <a:fld id="{928AEFAF-04B3-4256-9EA1-70D7AB36A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xStyles>
    <p:titleStyle>
      <a:lvl1pPr algn="l" rtl="0" eaLnBrk="0" fontAlgn="base" hangingPunct="0">
        <a:spcBef>
          <a:spcPct val="0"/>
        </a:spcBef>
        <a:spcAft>
          <a:spcPct val="0"/>
        </a:spcAft>
        <a:defRPr sz="3600" kern="1200">
          <a:solidFill>
            <a:schemeClr val="accent1"/>
          </a:solidFill>
          <a:latin typeface="Arial" charset="0"/>
          <a:ea typeface="+mj-ea"/>
          <a:cs typeface="+mj-cs"/>
        </a:defRPr>
      </a:lvl1pPr>
      <a:lvl2pPr algn="l" rtl="0" eaLnBrk="0" fontAlgn="base" hangingPunct="0">
        <a:spcBef>
          <a:spcPct val="0"/>
        </a:spcBef>
        <a:spcAft>
          <a:spcPct val="0"/>
        </a:spcAft>
        <a:defRPr sz="3600">
          <a:solidFill>
            <a:schemeClr val="accent1"/>
          </a:solidFill>
          <a:latin typeface="Arial" charset="0"/>
        </a:defRPr>
      </a:lvl2pPr>
      <a:lvl3pPr algn="l" rtl="0" eaLnBrk="0" fontAlgn="base" hangingPunct="0">
        <a:spcBef>
          <a:spcPct val="0"/>
        </a:spcBef>
        <a:spcAft>
          <a:spcPct val="0"/>
        </a:spcAft>
        <a:defRPr sz="3600">
          <a:solidFill>
            <a:schemeClr val="accent1"/>
          </a:solidFill>
          <a:latin typeface="Arial" charset="0"/>
        </a:defRPr>
      </a:lvl3pPr>
      <a:lvl4pPr algn="l" rtl="0" eaLnBrk="0" fontAlgn="base" hangingPunct="0">
        <a:spcBef>
          <a:spcPct val="0"/>
        </a:spcBef>
        <a:spcAft>
          <a:spcPct val="0"/>
        </a:spcAft>
        <a:defRPr sz="3600">
          <a:solidFill>
            <a:schemeClr val="accent1"/>
          </a:solidFill>
          <a:latin typeface="Arial" charset="0"/>
        </a:defRPr>
      </a:lvl4pPr>
      <a:lvl5pPr algn="l" rtl="0" eaLnBrk="0" fontAlgn="base" hangingPunct="0">
        <a:spcBef>
          <a:spcPct val="0"/>
        </a:spcBef>
        <a:spcAft>
          <a:spcPct val="0"/>
        </a:spcAft>
        <a:defRPr sz="3600">
          <a:solidFill>
            <a:schemeClr val="accent1"/>
          </a:solidFill>
          <a:latin typeface="Arial" charset="0"/>
        </a:defRPr>
      </a:lvl5pPr>
      <a:lvl6pPr marL="457200" algn="l" rtl="0" fontAlgn="base">
        <a:spcBef>
          <a:spcPct val="0"/>
        </a:spcBef>
        <a:spcAft>
          <a:spcPct val="0"/>
        </a:spcAft>
        <a:defRPr sz="3600">
          <a:solidFill>
            <a:schemeClr val="accent1"/>
          </a:solidFill>
          <a:latin typeface="Rockwell" pitchFamily="18" charset="0"/>
        </a:defRPr>
      </a:lvl6pPr>
      <a:lvl7pPr marL="914400" algn="l" rtl="0" fontAlgn="base">
        <a:spcBef>
          <a:spcPct val="0"/>
        </a:spcBef>
        <a:spcAft>
          <a:spcPct val="0"/>
        </a:spcAft>
        <a:defRPr sz="3600">
          <a:solidFill>
            <a:schemeClr val="accent1"/>
          </a:solidFill>
          <a:latin typeface="Rockwell" pitchFamily="18" charset="0"/>
        </a:defRPr>
      </a:lvl7pPr>
      <a:lvl8pPr marL="1371600" algn="l" rtl="0" fontAlgn="base">
        <a:spcBef>
          <a:spcPct val="0"/>
        </a:spcBef>
        <a:spcAft>
          <a:spcPct val="0"/>
        </a:spcAft>
        <a:defRPr sz="3600">
          <a:solidFill>
            <a:schemeClr val="accent1"/>
          </a:solidFill>
          <a:latin typeface="Rockwell" pitchFamily="18" charset="0"/>
        </a:defRPr>
      </a:lvl8pPr>
      <a:lvl9pPr marL="1828800" algn="l" rtl="0" fontAlgn="base">
        <a:spcBef>
          <a:spcPct val="0"/>
        </a:spcBef>
        <a:spcAft>
          <a:spcPct val="0"/>
        </a:spcAft>
        <a:defRPr sz="3600">
          <a:solidFill>
            <a:schemeClr val="accent1"/>
          </a:solidFill>
          <a:latin typeface="Rockwell" pitchFamily="18" charset="0"/>
        </a:defRPr>
      </a:lvl9pPr>
    </p:titleStyle>
    <p:bodyStyle>
      <a:lvl1pPr marL="228600" indent="-228600" algn="l" rtl="0" eaLnBrk="0" fontAlgn="base" hangingPunct="0">
        <a:spcBef>
          <a:spcPts val="2000"/>
        </a:spcBef>
        <a:spcAft>
          <a:spcPct val="0"/>
        </a:spcAft>
        <a:buClr>
          <a:schemeClr val="accent1"/>
        </a:buClr>
        <a:buSzPct val="75000"/>
        <a:buFont typeface="Wingdings" pitchFamily="2" charset="2"/>
        <a:buChar char="n"/>
        <a:defRPr sz="2000" kern="1200">
          <a:solidFill>
            <a:srgbClr val="595959"/>
          </a:solidFill>
          <a:latin typeface="Arial" charset="0"/>
          <a:ea typeface="+mn-ea"/>
          <a:cs typeface="+mn-cs"/>
        </a:defRPr>
      </a:lvl1pPr>
      <a:lvl2pPr marL="457200" indent="-228600" algn="l" rtl="0" eaLnBrk="0" fontAlgn="base" hangingPunct="0">
        <a:spcBef>
          <a:spcPts val="600"/>
        </a:spcBef>
        <a:spcAft>
          <a:spcPct val="0"/>
        </a:spcAft>
        <a:buClr>
          <a:srgbClr val="B870B8"/>
        </a:buClr>
        <a:buSzPct val="75000"/>
        <a:buFont typeface="Wingdings" pitchFamily="2" charset="2"/>
        <a:buChar char="n"/>
        <a:defRPr sz="2800" kern="1200">
          <a:solidFill>
            <a:srgbClr val="595959"/>
          </a:solidFill>
          <a:latin typeface="Arial" charset="0"/>
          <a:ea typeface="+mn-ea"/>
          <a:cs typeface="+mn-cs"/>
        </a:defRPr>
      </a:lvl2pPr>
      <a:lvl3pPr marL="685800" indent="-228600" algn="l" rtl="0" eaLnBrk="0" fontAlgn="base" hangingPunct="0">
        <a:spcBef>
          <a:spcPts val="600"/>
        </a:spcBef>
        <a:spcAft>
          <a:spcPct val="0"/>
        </a:spcAft>
        <a:buClr>
          <a:schemeClr val="accent1"/>
        </a:buClr>
        <a:buSzPct val="75000"/>
        <a:buFont typeface="Wingdings" pitchFamily="2" charset="2"/>
        <a:buChar char="n"/>
        <a:defRPr sz="2400" kern="1200">
          <a:solidFill>
            <a:srgbClr val="595959"/>
          </a:solidFill>
          <a:latin typeface="Arial" charset="0"/>
          <a:ea typeface="+mn-ea"/>
          <a:cs typeface="+mn-cs"/>
        </a:defRPr>
      </a:lvl3pPr>
      <a:lvl4pPr marL="914400" indent="-228600" algn="l" rtl="0" eaLnBrk="0" fontAlgn="base" hangingPunct="0">
        <a:spcBef>
          <a:spcPts val="600"/>
        </a:spcBef>
        <a:spcAft>
          <a:spcPct val="0"/>
        </a:spcAft>
        <a:buClr>
          <a:srgbClr val="B870B8"/>
        </a:buClr>
        <a:buSzPct val="75000"/>
        <a:buFont typeface="Wingdings" pitchFamily="2" charset="2"/>
        <a:buChar char="n"/>
        <a:defRPr sz="2000" kern="1200">
          <a:solidFill>
            <a:srgbClr val="595959"/>
          </a:solidFill>
          <a:latin typeface="Arial" charset="0"/>
          <a:ea typeface="+mn-ea"/>
          <a:cs typeface="+mn-cs"/>
        </a:defRPr>
      </a:lvl4pPr>
      <a:lvl5pPr marL="1143000" indent="-228600" algn="l" rtl="0" eaLnBrk="0" fontAlgn="base" hangingPunct="0">
        <a:spcBef>
          <a:spcPts val="600"/>
        </a:spcBef>
        <a:spcAft>
          <a:spcPct val="0"/>
        </a:spcAft>
        <a:buClr>
          <a:schemeClr val="accent1"/>
        </a:buClr>
        <a:buSzPct val="75000"/>
        <a:buFont typeface="Wingdings" pitchFamily="2" charset="2"/>
        <a:buChar char="n"/>
        <a:defRPr sz="2000" kern="1200">
          <a:solidFill>
            <a:srgbClr val="595959"/>
          </a:solidFill>
          <a:latin typeface="Arial" charset="0"/>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http://img.docstoccdn.com/thumb/orig/20288718.png" TargetMode="External"/><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685800" y="2130425"/>
            <a:ext cx="7772400" cy="1470025"/>
          </a:xfrm>
        </p:spPr>
        <p:txBody>
          <a:bodyPr/>
          <a:lstStyle/>
          <a:p>
            <a:pPr eaLnBrk="1" hangingPunct="1"/>
            <a:r>
              <a:rPr lang="en-US" sz="4000" smtClean="0">
                <a:latin typeface="Rockwell" pitchFamily="18" charset="0"/>
              </a:rPr>
              <a:t>Cell Boundaries</a:t>
            </a:r>
          </a:p>
        </p:txBody>
      </p:sp>
      <p:sp>
        <p:nvSpPr>
          <p:cNvPr id="19458" name="Rectangle 4"/>
          <p:cNvSpPr>
            <a:spLocks noGrp="1"/>
          </p:cNvSpPr>
          <p:nvPr>
            <p:ph type="subTitle" idx="4294967295"/>
          </p:nvPr>
        </p:nvSpPr>
        <p:spPr>
          <a:xfrm>
            <a:off x="1371600" y="3886200"/>
            <a:ext cx="6400800" cy="1752600"/>
          </a:xfrm>
        </p:spPr>
        <p:txBody>
          <a:bodyPr/>
          <a:lstStyle/>
          <a:p>
            <a:pPr marL="0" indent="0" algn="ctr">
              <a:buFont typeface="Wingdings" pitchFamily="2" charset="2"/>
              <a:buNone/>
            </a:pPr>
            <a:r>
              <a:rPr lang="en-US" smtClean="0">
                <a:latin typeface="Rockwell" pitchFamily="18" charset="0"/>
              </a:rPr>
              <a:t>Chapter 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a:xfrm>
            <a:off x="501650" y="633413"/>
            <a:ext cx="3370263" cy="966787"/>
          </a:xfrm>
        </p:spPr>
        <p:txBody>
          <a:bodyPr/>
          <a:lstStyle/>
          <a:p>
            <a:r>
              <a:rPr lang="en-US" sz="3200" smtClean="0"/>
              <a:t>Diffusion</a:t>
            </a:r>
          </a:p>
        </p:txBody>
      </p:sp>
      <p:pic>
        <p:nvPicPr>
          <p:cNvPr id="28674" name="Picture 3" descr="Untitled-3"/>
          <p:cNvPicPr>
            <a:picLocks noChangeAspect="1" noChangeArrowheads="1"/>
          </p:cNvPicPr>
          <p:nvPr>
            <p:ph type="body" idx="4294967295"/>
          </p:nvPr>
        </p:nvPicPr>
        <p:blipFill>
          <a:blip r:embed="rId2"/>
          <a:srcRect/>
          <a:stretch>
            <a:fillRect/>
          </a:stretch>
        </p:blipFill>
        <p:spPr>
          <a:xfrm>
            <a:off x="3962400" y="1905000"/>
            <a:ext cx="3130550" cy="4525963"/>
          </a:xfrm>
        </p:spPr>
      </p:pic>
      <p:sp>
        <p:nvSpPr>
          <p:cNvPr id="28675" name="Freeform 4"/>
          <p:cNvSpPr>
            <a:spLocks/>
          </p:cNvSpPr>
          <p:nvPr/>
        </p:nvSpPr>
        <p:spPr bwMode="auto">
          <a:xfrm>
            <a:off x="6248400" y="1219200"/>
            <a:ext cx="612775" cy="1800225"/>
          </a:xfrm>
          <a:custGeom>
            <a:avLst/>
            <a:gdLst>
              <a:gd name="T0" fmla="*/ 0 w 384"/>
              <a:gd name="T1" fmla="*/ 1052 h 1134"/>
              <a:gd name="T2" fmla="*/ 64 w 384"/>
              <a:gd name="T3" fmla="*/ 0 h 1134"/>
              <a:gd name="T4" fmla="*/ 384 w 384"/>
              <a:gd name="T5" fmla="*/ 1134 h 1134"/>
              <a:gd name="T6" fmla="*/ 0 60000 65536"/>
              <a:gd name="T7" fmla="*/ 0 60000 65536"/>
              <a:gd name="T8" fmla="*/ 0 60000 65536"/>
              <a:gd name="T9" fmla="*/ 0 w 384"/>
              <a:gd name="T10" fmla="*/ 0 h 1134"/>
              <a:gd name="T11" fmla="*/ 384 w 384"/>
              <a:gd name="T12" fmla="*/ 1134 h 1134"/>
            </a:gdLst>
            <a:ahLst/>
            <a:cxnLst>
              <a:cxn ang="T6">
                <a:pos x="T0" y="T1"/>
              </a:cxn>
              <a:cxn ang="T7">
                <a:pos x="T2" y="T3"/>
              </a:cxn>
              <a:cxn ang="T8">
                <a:pos x="T4" y="T5"/>
              </a:cxn>
            </a:cxnLst>
            <a:rect l="T9" t="T10" r="T11" b="T12"/>
            <a:pathLst>
              <a:path w="384" h="1134">
                <a:moveTo>
                  <a:pt x="0" y="1052"/>
                </a:moveTo>
                <a:lnTo>
                  <a:pt x="64" y="0"/>
                </a:lnTo>
                <a:lnTo>
                  <a:pt x="384" y="1134"/>
                </a:lnTo>
              </a:path>
            </a:pathLst>
          </a:custGeom>
          <a:noFill/>
          <a:ln w="25400" cap="flat" cmpd="sng">
            <a:solidFill>
              <a:schemeClr val="tx1"/>
            </a:solidFill>
            <a:prstDash val="solid"/>
            <a:round/>
            <a:headEnd type="none" w="med" len="med"/>
            <a:tailEnd type="none" w="med" len="med"/>
          </a:ln>
        </p:spPr>
        <p:txBody>
          <a:bodyPr/>
          <a:lstStyle/>
          <a:p>
            <a:endParaRPr lang="en-US"/>
          </a:p>
        </p:txBody>
      </p:sp>
      <p:sp>
        <p:nvSpPr>
          <p:cNvPr id="28676" name="Text Box 5"/>
          <p:cNvSpPr txBox="1">
            <a:spLocks noChangeArrowheads="1"/>
          </p:cNvSpPr>
          <p:nvPr/>
        </p:nvSpPr>
        <p:spPr bwMode="auto">
          <a:xfrm>
            <a:off x="5370513" y="473075"/>
            <a:ext cx="1616075" cy="641350"/>
          </a:xfrm>
          <a:prstGeom prst="rect">
            <a:avLst/>
          </a:prstGeom>
          <a:noFill/>
          <a:ln w="9525">
            <a:noFill/>
            <a:miter lim="800000"/>
            <a:headEnd/>
            <a:tailEnd/>
          </a:ln>
        </p:spPr>
        <p:txBody>
          <a:bodyPr>
            <a:spAutoFit/>
          </a:bodyPr>
          <a:lstStyle/>
          <a:p>
            <a:pPr>
              <a:spcBef>
                <a:spcPct val="50000"/>
              </a:spcBef>
            </a:pPr>
            <a:r>
              <a:rPr lang="en-US"/>
              <a:t>Glucose molecules</a:t>
            </a:r>
          </a:p>
        </p:txBody>
      </p:sp>
      <p:sp>
        <p:nvSpPr>
          <p:cNvPr id="28677" name="Line 6"/>
          <p:cNvSpPr>
            <a:spLocks noChangeShapeType="1"/>
          </p:cNvSpPr>
          <p:nvPr/>
        </p:nvSpPr>
        <p:spPr bwMode="auto">
          <a:xfrm>
            <a:off x="5562600" y="4419600"/>
            <a:ext cx="2003425" cy="609600"/>
          </a:xfrm>
          <a:prstGeom prst="line">
            <a:avLst/>
          </a:prstGeom>
          <a:noFill/>
          <a:ln w="25400">
            <a:solidFill>
              <a:schemeClr val="tx1"/>
            </a:solidFill>
            <a:round/>
            <a:headEnd/>
            <a:tailEnd/>
          </a:ln>
        </p:spPr>
        <p:txBody>
          <a:bodyPr/>
          <a:lstStyle/>
          <a:p>
            <a:endParaRPr lang="en-US"/>
          </a:p>
        </p:txBody>
      </p:sp>
      <p:sp>
        <p:nvSpPr>
          <p:cNvPr id="28678" name="Text Box 7"/>
          <p:cNvSpPr txBox="1">
            <a:spLocks noChangeArrowheads="1"/>
          </p:cNvSpPr>
          <p:nvPr/>
        </p:nvSpPr>
        <p:spPr bwMode="auto">
          <a:xfrm>
            <a:off x="7467600" y="4953000"/>
            <a:ext cx="1238250" cy="641350"/>
          </a:xfrm>
          <a:prstGeom prst="rect">
            <a:avLst/>
          </a:prstGeom>
          <a:noFill/>
          <a:ln w="9525">
            <a:noFill/>
            <a:miter lim="800000"/>
            <a:headEnd/>
            <a:tailEnd/>
          </a:ln>
        </p:spPr>
        <p:txBody>
          <a:bodyPr>
            <a:spAutoFit/>
          </a:bodyPr>
          <a:lstStyle/>
          <a:p>
            <a:pPr>
              <a:spcBef>
                <a:spcPct val="50000"/>
              </a:spcBef>
            </a:pPr>
            <a:r>
              <a:rPr lang="en-US"/>
              <a:t>Protein channel</a:t>
            </a:r>
          </a:p>
        </p:txBody>
      </p:sp>
      <p:sp>
        <p:nvSpPr>
          <p:cNvPr id="28679" name="Text Box 8"/>
          <p:cNvSpPr txBox="1">
            <a:spLocks noChangeArrowheads="1"/>
          </p:cNvSpPr>
          <p:nvPr/>
        </p:nvSpPr>
        <p:spPr bwMode="auto">
          <a:xfrm>
            <a:off x="381000" y="2209800"/>
            <a:ext cx="3276600" cy="1917700"/>
          </a:xfrm>
          <a:prstGeom prst="rect">
            <a:avLst/>
          </a:prstGeom>
          <a:noFill/>
          <a:ln w="9525">
            <a:noFill/>
            <a:miter lim="800000"/>
            <a:headEnd/>
            <a:tailEnd/>
          </a:ln>
        </p:spPr>
        <p:txBody>
          <a:bodyPr>
            <a:spAutoFit/>
          </a:bodyPr>
          <a:lstStyle/>
          <a:p>
            <a:pPr>
              <a:spcBef>
                <a:spcPct val="50000"/>
              </a:spcBef>
            </a:pPr>
            <a:endParaRPr lang="en-US" sz="2400" b="0"/>
          </a:p>
          <a:p>
            <a:pPr>
              <a:spcBef>
                <a:spcPct val="50000"/>
              </a:spcBef>
            </a:pPr>
            <a:endParaRPr lang="en-US" sz="2400" b="0"/>
          </a:p>
          <a:p>
            <a:pPr>
              <a:spcBef>
                <a:spcPct val="50000"/>
              </a:spcBef>
            </a:pPr>
            <a:r>
              <a:rPr lang="en-US" sz="2400"/>
              <a:t>DOES NOT REQUIRE ENERGY.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en-US" sz="4000" smtClean="0"/>
              <a:t>Diffusion</a:t>
            </a:r>
            <a:r>
              <a:rPr lang="en-US" smtClean="0"/>
              <a:t> </a:t>
            </a:r>
          </a:p>
        </p:txBody>
      </p:sp>
      <p:sp>
        <p:nvSpPr>
          <p:cNvPr id="29698" name="Rectangle 3"/>
          <p:cNvSpPr>
            <a:spLocks noGrp="1"/>
          </p:cNvSpPr>
          <p:nvPr>
            <p:ph type="body" idx="4294967295"/>
          </p:nvPr>
        </p:nvSpPr>
        <p:spPr/>
        <p:txBody>
          <a:bodyPr/>
          <a:lstStyle/>
          <a:p>
            <a:r>
              <a:rPr lang="en-US" sz="2800" b="1" smtClean="0"/>
              <a:t>No energy required!</a:t>
            </a:r>
            <a:r>
              <a:rPr lang="en-US" sz="2800" smtClean="0"/>
              <a:t> </a:t>
            </a:r>
          </a:p>
          <a:p>
            <a:pPr lvl="1"/>
            <a:r>
              <a:rPr lang="en-US" smtClean="0"/>
              <a:t>Because diffusion depends upon random particle movements, substances diffuse across membranes without requiring the cell to use energy.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en-US" smtClean="0"/>
              <a:t>Important Terms</a:t>
            </a:r>
          </a:p>
        </p:txBody>
      </p:sp>
      <p:sp>
        <p:nvSpPr>
          <p:cNvPr id="30722" name="Rectangle 3"/>
          <p:cNvSpPr>
            <a:spLocks noGrp="1"/>
          </p:cNvSpPr>
          <p:nvPr>
            <p:ph type="body" idx="4294967295"/>
          </p:nvPr>
        </p:nvSpPr>
        <p:spPr/>
        <p:txBody>
          <a:bodyPr/>
          <a:lstStyle/>
          <a:p>
            <a:r>
              <a:rPr lang="en-US" sz="3500" b="1" smtClean="0"/>
              <a:t>Solute:</a:t>
            </a:r>
            <a:r>
              <a:rPr lang="en-US" sz="3500" smtClean="0"/>
              <a:t> A solute is the substance to be dissolved ( ex: sugar). </a:t>
            </a:r>
          </a:p>
          <a:p>
            <a:r>
              <a:rPr lang="en-US" sz="3500" b="1" smtClean="0"/>
              <a:t>Solvent:</a:t>
            </a:r>
            <a:r>
              <a:rPr lang="en-US" sz="3500" smtClean="0"/>
              <a:t> The solvent is the one doing the dissolving ( ex: water). </a:t>
            </a:r>
          </a:p>
          <a:p>
            <a:endParaRPr lang="en-US" sz="3500" smtClean="0"/>
          </a:p>
          <a:p>
            <a:pPr>
              <a:buFont typeface="Wingdings" pitchFamily="2" charset="2"/>
              <a:buNone/>
            </a:pPr>
            <a:r>
              <a:rPr lang="en-US" sz="3500" smtClean="0"/>
              <a:t>What is another example?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en-US" smtClean="0"/>
              <a:t>Osmosis </a:t>
            </a:r>
          </a:p>
        </p:txBody>
      </p:sp>
      <p:sp>
        <p:nvSpPr>
          <p:cNvPr id="31746" name="Rectangle 3"/>
          <p:cNvSpPr>
            <a:spLocks noGrp="1"/>
          </p:cNvSpPr>
          <p:nvPr>
            <p:ph type="body" idx="4294967295"/>
          </p:nvPr>
        </p:nvSpPr>
        <p:spPr>
          <a:xfrm>
            <a:off x="498475" y="1600200"/>
            <a:ext cx="7556500" cy="4144963"/>
          </a:xfrm>
        </p:spPr>
        <p:txBody>
          <a:bodyPr/>
          <a:lstStyle/>
          <a:p>
            <a:pPr>
              <a:lnSpc>
                <a:spcPct val="90000"/>
              </a:lnSpc>
            </a:pPr>
            <a:r>
              <a:rPr lang="en-US" sz="3000" b="1" smtClean="0"/>
              <a:t>Osmosis</a:t>
            </a:r>
            <a:r>
              <a:rPr lang="en-US" sz="3000" smtClean="0"/>
              <a:t> is the </a:t>
            </a:r>
            <a:r>
              <a:rPr lang="en-US" sz="3000" b="1" smtClean="0"/>
              <a:t>diffusion of</a:t>
            </a:r>
            <a:r>
              <a:rPr lang="en-US" sz="3000" smtClean="0"/>
              <a:t> </a:t>
            </a:r>
            <a:r>
              <a:rPr lang="en-US" sz="3000" b="1" smtClean="0"/>
              <a:t>water </a:t>
            </a:r>
            <a:r>
              <a:rPr lang="en-US" sz="3000" smtClean="0"/>
              <a:t>through a selectively permeable membrane. </a:t>
            </a:r>
          </a:p>
          <a:p>
            <a:pPr>
              <a:lnSpc>
                <a:spcPct val="90000"/>
              </a:lnSpc>
              <a:buFont typeface="Wingdings" pitchFamily="2" charset="2"/>
              <a:buNone/>
            </a:pPr>
            <a:endParaRPr lang="en-US" sz="3000" b="1" smtClean="0"/>
          </a:p>
          <a:p>
            <a:pPr>
              <a:lnSpc>
                <a:spcPct val="90000"/>
              </a:lnSpc>
              <a:buFont typeface="Wingdings" pitchFamily="2" charset="2"/>
              <a:buNone/>
            </a:pPr>
            <a:endParaRPr lang="en-US" sz="3000" b="1" smtClean="0"/>
          </a:p>
          <a:p>
            <a:pPr>
              <a:lnSpc>
                <a:spcPct val="90000"/>
              </a:lnSpc>
              <a:buFont typeface="Wingdings" pitchFamily="2" charset="2"/>
              <a:buNone/>
            </a:pPr>
            <a:r>
              <a:rPr lang="en-US" sz="3000" b="1" smtClean="0"/>
              <a:t>High</a:t>
            </a:r>
            <a:r>
              <a:rPr lang="en-US" sz="3000" smtClean="0"/>
              <a:t> Concentration</a:t>
            </a:r>
          </a:p>
          <a:p>
            <a:pPr>
              <a:lnSpc>
                <a:spcPct val="90000"/>
              </a:lnSpc>
              <a:buFont typeface="Wingdings" pitchFamily="2" charset="2"/>
              <a:buNone/>
            </a:pPr>
            <a:r>
              <a:rPr lang="en-US" sz="3000" smtClean="0"/>
              <a:t>to </a:t>
            </a:r>
            <a:r>
              <a:rPr lang="en-US" sz="3000" b="1" smtClean="0"/>
              <a:t>Low </a:t>
            </a:r>
            <a:r>
              <a:rPr lang="en-US" sz="3000" smtClean="0"/>
              <a:t>Concentration </a:t>
            </a:r>
          </a:p>
        </p:txBody>
      </p:sp>
      <p:pic>
        <p:nvPicPr>
          <p:cNvPr id="31747" name="Picture 5" descr="osmosis"/>
          <p:cNvPicPr>
            <a:picLocks noChangeAspect="1" noChangeArrowheads="1"/>
          </p:cNvPicPr>
          <p:nvPr/>
        </p:nvPicPr>
        <p:blipFill>
          <a:blip r:embed="rId2"/>
          <a:srcRect/>
          <a:stretch>
            <a:fillRect/>
          </a:stretch>
        </p:blipFill>
        <p:spPr bwMode="auto">
          <a:xfrm>
            <a:off x="4314825" y="2495550"/>
            <a:ext cx="4829175" cy="37004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en-US" smtClean="0"/>
              <a:t>Osmosis</a:t>
            </a:r>
          </a:p>
        </p:txBody>
      </p:sp>
      <p:sp>
        <p:nvSpPr>
          <p:cNvPr id="32770" name="Rectangle 3"/>
          <p:cNvSpPr>
            <a:spLocks noGrp="1"/>
          </p:cNvSpPr>
          <p:nvPr>
            <p:ph type="body" idx="4294967295"/>
          </p:nvPr>
        </p:nvSpPr>
        <p:spPr/>
        <p:txBody>
          <a:bodyPr/>
          <a:lstStyle/>
          <a:p>
            <a:endParaRPr lang="en-US" smtClean="0"/>
          </a:p>
        </p:txBody>
      </p:sp>
      <p:pic>
        <p:nvPicPr>
          <p:cNvPr id="32771" name="Picture 4" descr="sb7029a04"/>
          <p:cNvPicPr>
            <a:picLocks noChangeAspect="1" noChangeArrowheads="1"/>
          </p:cNvPicPr>
          <p:nvPr/>
        </p:nvPicPr>
        <p:blipFill>
          <a:blip r:embed="rId2"/>
          <a:srcRect/>
          <a:stretch>
            <a:fillRect/>
          </a:stretch>
        </p:blipFill>
        <p:spPr bwMode="auto">
          <a:xfrm>
            <a:off x="271463" y="2038350"/>
            <a:ext cx="8020050" cy="408781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p:txBody>
          <a:bodyPr/>
          <a:lstStyle/>
          <a:p>
            <a:r>
              <a:rPr lang="en-US" sz="3200" smtClean="0"/>
              <a:t>Water will move across the membrane until equilibrium is reached</a:t>
            </a:r>
          </a:p>
        </p:txBody>
      </p:sp>
      <p:sp>
        <p:nvSpPr>
          <p:cNvPr id="33794" name="Rectangle 3"/>
          <p:cNvSpPr>
            <a:spLocks noGrp="1"/>
          </p:cNvSpPr>
          <p:nvPr>
            <p:ph type="body" idx="4294967295"/>
          </p:nvPr>
        </p:nvSpPr>
        <p:spPr>
          <a:xfrm>
            <a:off x="1952625" y="2541588"/>
            <a:ext cx="7556500" cy="4144962"/>
          </a:xfrm>
        </p:spPr>
        <p:txBody>
          <a:bodyPr/>
          <a:lstStyle/>
          <a:p>
            <a:pPr>
              <a:lnSpc>
                <a:spcPct val="80000"/>
              </a:lnSpc>
              <a:buFont typeface="Wingdings" pitchFamily="2" charset="2"/>
              <a:buNone/>
            </a:pPr>
            <a:endParaRPr lang="en-US" sz="1800" smtClean="0"/>
          </a:p>
          <a:p>
            <a:pPr>
              <a:lnSpc>
                <a:spcPct val="80000"/>
              </a:lnSpc>
              <a:buFont typeface="Wingdings" pitchFamily="2" charset="2"/>
              <a:buNone/>
            </a:pPr>
            <a:endParaRPr lang="en-US" sz="1800" smtClean="0"/>
          </a:p>
          <a:p>
            <a:pPr>
              <a:lnSpc>
                <a:spcPct val="80000"/>
              </a:lnSpc>
              <a:buFont typeface="Wingdings" pitchFamily="2" charset="2"/>
              <a:buNone/>
            </a:pPr>
            <a:endParaRPr lang="en-US" sz="1800" smtClean="0"/>
          </a:p>
          <a:p>
            <a:pPr>
              <a:lnSpc>
                <a:spcPct val="80000"/>
              </a:lnSpc>
              <a:buFont typeface="Wingdings" pitchFamily="2" charset="2"/>
              <a:buNone/>
            </a:pPr>
            <a:endParaRPr lang="en-US" sz="1800" smtClean="0"/>
          </a:p>
          <a:p>
            <a:pPr>
              <a:lnSpc>
                <a:spcPct val="80000"/>
              </a:lnSpc>
              <a:buFont typeface="Wingdings" pitchFamily="2" charset="2"/>
              <a:buNone/>
            </a:pPr>
            <a:endParaRPr lang="en-US" sz="1800" smtClean="0"/>
          </a:p>
          <a:p>
            <a:pPr>
              <a:lnSpc>
                <a:spcPct val="80000"/>
              </a:lnSpc>
              <a:buFont typeface="Wingdings" pitchFamily="2" charset="2"/>
              <a:buNone/>
            </a:pPr>
            <a:endParaRPr lang="en-US" sz="1800" smtClean="0">
              <a:solidFill>
                <a:schemeClr val="tx1"/>
              </a:solidFill>
            </a:endParaRPr>
          </a:p>
          <a:p>
            <a:pPr>
              <a:lnSpc>
                <a:spcPct val="80000"/>
              </a:lnSpc>
              <a:buFont typeface="Wingdings" pitchFamily="2" charset="2"/>
              <a:buNone/>
            </a:pPr>
            <a:endParaRPr lang="en-US" sz="1800" smtClean="0">
              <a:solidFill>
                <a:schemeClr val="tx1"/>
              </a:solidFill>
            </a:endParaRPr>
          </a:p>
          <a:p>
            <a:pPr>
              <a:lnSpc>
                <a:spcPct val="80000"/>
              </a:lnSpc>
              <a:buFont typeface="Wingdings" pitchFamily="2" charset="2"/>
              <a:buNone/>
            </a:pPr>
            <a:r>
              <a:rPr lang="en-US" sz="1800" u="sng" smtClean="0">
                <a:solidFill>
                  <a:schemeClr val="tx1"/>
                </a:solidFill>
              </a:rPr>
              <a:t>Hypertonic Solution: More Solute Less Water</a:t>
            </a:r>
          </a:p>
          <a:p>
            <a:pPr>
              <a:lnSpc>
                <a:spcPct val="80000"/>
              </a:lnSpc>
              <a:buFont typeface="Wingdings" pitchFamily="2" charset="2"/>
              <a:buNone/>
            </a:pPr>
            <a:r>
              <a:rPr lang="en-US" sz="1800" u="sng" smtClean="0">
                <a:solidFill>
                  <a:schemeClr val="tx1"/>
                </a:solidFill>
              </a:rPr>
              <a:t>Hypotonic Solution: Less Solute More Water</a:t>
            </a:r>
          </a:p>
        </p:txBody>
      </p:sp>
      <p:pic>
        <p:nvPicPr>
          <p:cNvPr id="33795" name="Picture 5" descr="618px-Turgor_pressure_on_plant_cells_diagram"/>
          <p:cNvPicPr>
            <a:picLocks noChangeAspect="1" noChangeArrowheads="1"/>
          </p:cNvPicPr>
          <p:nvPr/>
        </p:nvPicPr>
        <p:blipFill>
          <a:blip r:embed="rId2"/>
          <a:srcRect/>
          <a:stretch>
            <a:fillRect/>
          </a:stretch>
        </p:blipFill>
        <p:spPr bwMode="auto">
          <a:xfrm>
            <a:off x="0" y="2039938"/>
            <a:ext cx="8869363" cy="2941637"/>
          </a:xfrm>
          <a:prstGeom prst="rect">
            <a:avLst/>
          </a:prstGeom>
          <a:solidFill>
            <a:schemeClr val="bg1"/>
          </a:solidFill>
          <a:ln w="9525">
            <a:noFill/>
            <a:miter lim="800000"/>
            <a:headEnd/>
            <a:tailEnd/>
          </a:ln>
        </p:spPr>
      </p:pic>
      <p:sp>
        <p:nvSpPr>
          <p:cNvPr id="33796" name="Text Box 6"/>
          <p:cNvSpPr txBox="1">
            <a:spLocks noChangeArrowheads="1"/>
          </p:cNvSpPr>
          <p:nvPr/>
        </p:nvSpPr>
        <p:spPr bwMode="auto">
          <a:xfrm>
            <a:off x="668338" y="4614863"/>
            <a:ext cx="7173912" cy="366712"/>
          </a:xfrm>
          <a:prstGeom prst="rect">
            <a:avLst/>
          </a:prstGeom>
          <a:solidFill>
            <a:schemeClr val="bg1"/>
          </a:solidFill>
          <a:ln w="9525">
            <a:noFill/>
            <a:miter lim="800000"/>
            <a:headEnd/>
            <a:tailEnd/>
          </a:ln>
        </p:spPr>
        <p:txBody>
          <a:bodyPr>
            <a:spAutoFit/>
          </a:bodyPr>
          <a:lstStyle/>
          <a:p>
            <a:r>
              <a:rPr lang="en-US">
                <a:solidFill>
                  <a:schemeClr val="bg1"/>
                </a:solidFill>
              </a:rPr>
              <a:t>dklsfjsldjlsdfsd</a:t>
            </a:r>
          </a:p>
        </p:txBody>
      </p:sp>
      <p:sp>
        <p:nvSpPr>
          <p:cNvPr id="33797" name="Text Box 7"/>
          <p:cNvSpPr txBox="1">
            <a:spLocks noChangeArrowheads="1"/>
          </p:cNvSpPr>
          <p:nvPr/>
        </p:nvSpPr>
        <p:spPr bwMode="auto">
          <a:xfrm>
            <a:off x="0" y="4981575"/>
            <a:ext cx="2965450" cy="641350"/>
          </a:xfrm>
          <a:prstGeom prst="rect">
            <a:avLst/>
          </a:prstGeom>
          <a:noFill/>
          <a:ln w="9525">
            <a:noFill/>
            <a:miter lim="800000"/>
            <a:headEnd/>
            <a:tailEnd/>
          </a:ln>
        </p:spPr>
        <p:txBody>
          <a:bodyPr>
            <a:spAutoFit/>
          </a:bodyPr>
          <a:lstStyle/>
          <a:p>
            <a:r>
              <a:rPr lang="en-US"/>
              <a:t>More water inside the cell</a:t>
            </a:r>
          </a:p>
          <a:p>
            <a:r>
              <a:rPr lang="en-US"/>
              <a:t>Wants to move out</a:t>
            </a:r>
          </a:p>
        </p:txBody>
      </p:sp>
      <p:sp>
        <p:nvSpPr>
          <p:cNvPr id="33798" name="Text Box 9"/>
          <p:cNvSpPr txBox="1">
            <a:spLocks noChangeArrowheads="1"/>
          </p:cNvSpPr>
          <p:nvPr/>
        </p:nvSpPr>
        <p:spPr bwMode="auto">
          <a:xfrm>
            <a:off x="6259513" y="4706938"/>
            <a:ext cx="2609850" cy="915987"/>
          </a:xfrm>
          <a:prstGeom prst="rect">
            <a:avLst/>
          </a:prstGeom>
          <a:noFill/>
          <a:ln w="9525">
            <a:noFill/>
            <a:miter lim="800000"/>
            <a:headEnd/>
            <a:tailEnd/>
          </a:ln>
        </p:spPr>
        <p:txBody>
          <a:bodyPr>
            <a:spAutoFit/>
          </a:bodyPr>
          <a:lstStyle/>
          <a:p>
            <a:r>
              <a:rPr lang="en-US"/>
              <a:t>More water outside  the cell</a:t>
            </a:r>
          </a:p>
          <a:p>
            <a:r>
              <a:rPr lang="en-US"/>
              <a:t>Wants to move in</a:t>
            </a:r>
          </a:p>
        </p:txBody>
      </p:sp>
      <p:sp>
        <p:nvSpPr>
          <p:cNvPr id="33799" name="Text Box 10"/>
          <p:cNvSpPr txBox="1">
            <a:spLocks noChangeArrowheads="1"/>
          </p:cNvSpPr>
          <p:nvPr/>
        </p:nvSpPr>
        <p:spPr bwMode="auto">
          <a:xfrm>
            <a:off x="3260725" y="4981575"/>
            <a:ext cx="2774950" cy="641350"/>
          </a:xfrm>
          <a:prstGeom prst="rect">
            <a:avLst/>
          </a:prstGeom>
          <a:noFill/>
          <a:ln w="9525">
            <a:noFill/>
            <a:miter lim="800000"/>
            <a:headEnd/>
            <a:tailEnd/>
          </a:ln>
        </p:spPr>
        <p:txBody>
          <a:bodyPr wrap="none">
            <a:spAutoFit/>
          </a:bodyPr>
          <a:lstStyle/>
          <a:p>
            <a:r>
              <a:rPr lang="en-US"/>
              <a:t>Water is balanced</a:t>
            </a:r>
          </a:p>
          <a:p>
            <a:r>
              <a:rPr lang="en-US"/>
              <a:t>Both inside and outside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p:txBody>
          <a:bodyPr/>
          <a:lstStyle/>
          <a:p>
            <a:r>
              <a:rPr lang="en-US" sz="2400" smtClean="0"/>
              <a:t>The cell is mostly made up of water.  The movement of water can impact the shape of the cell.</a:t>
            </a:r>
            <a:r>
              <a:rPr lang="en-US" sz="3200" smtClean="0"/>
              <a:t>  </a:t>
            </a:r>
          </a:p>
        </p:txBody>
      </p:sp>
      <p:pic>
        <p:nvPicPr>
          <p:cNvPr id="34818" name="Picture 3"/>
          <p:cNvPicPr>
            <a:picLocks noChangeAspect="1" noChangeArrowheads="1"/>
          </p:cNvPicPr>
          <p:nvPr>
            <p:ph type="body" idx="4294967295"/>
          </p:nvPr>
        </p:nvPicPr>
        <p:blipFill>
          <a:blip r:embed="rId2"/>
          <a:srcRect/>
          <a:stretch>
            <a:fillRect/>
          </a:stretch>
        </p:blipFill>
        <p:spPr>
          <a:xfrm>
            <a:off x="228600" y="1676400"/>
            <a:ext cx="8686800" cy="4776788"/>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4"/>
          <p:cNvSpPr>
            <a:spLocks noGrp="1"/>
          </p:cNvSpPr>
          <p:nvPr>
            <p:ph type="title" idx="4294967295"/>
          </p:nvPr>
        </p:nvSpPr>
        <p:spPr/>
        <p:txBody>
          <a:bodyPr/>
          <a:lstStyle/>
          <a:p>
            <a:r>
              <a:rPr lang="en-US" sz="4400" smtClean="0">
                <a:latin typeface="Rockwell" pitchFamily="18" charset="0"/>
              </a:rPr>
              <a:t>Objectives:</a:t>
            </a:r>
            <a:r>
              <a:rPr lang="en-US" smtClean="0"/>
              <a:t> </a:t>
            </a:r>
          </a:p>
        </p:txBody>
      </p:sp>
      <p:sp>
        <p:nvSpPr>
          <p:cNvPr id="35842" name="Rectangle 5"/>
          <p:cNvSpPr>
            <a:spLocks noGrp="1"/>
          </p:cNvSpPr>
          <p:nvPr>
            <p:ph idx="4294967295"/>
          </p:nvPr>
        </p:nvSpPr>
        <p:spPr/>
        <p:txBody>
          <a:bodyPr/>
          <a:lstStyle/>
          <a:p>
            <a:endParaRPr lang="en-US" sz="3800" smtClean="0">
              <a:latin typeface="Rockwell" pitchFamily="18" charset="0"/>
            </a:endParaRPr>
          </a:p>
          <a:p>
            <a:r>
              <a:rPr lang="en-US" sz="3800" smtClean="0">
                <a:latin typeface="Rockwell" pitchFamily="18" charset="0"/>
              </a:rPr>
              <a:t> What is the difference between </a:t>
            </a:r>
            <a:r>
              <a:rPr lang="en-US" sz="3800" b="1" smtClean="0">
                <a:latin typeface="Rockwell" pitchFamily="18" charset="0"/>
              </a:rPr>
              <a:t>passive</a:t>
            </a:r>
            <a:r>
              <a:rPr lang="en-US" sz="3800" smtClean="0">
                <a:latin typeface="Rockwell" pitchFamily="18" charset="0"/>
              </a:rPr>
              <a:t> and </a:t>
            </a:r>
            <a:r>
              <a:rPr lang="en-US" sz="3800" b="1" smtClean="0">
                <a:latin typeface="Rockwell" pitchFamily="18" charset="0"/>
              </a:rPr>
              <a:t>active</a:t>
            </a:r>
            <a:r>
              <a:rPr lang="en-US" sz="3800" smtClean="0">
                <a:latin typeface="Rockwell" pitchFamily="18" charset="0"/>
              </a:rPr>
              <a:t> transport? </a:t>
            </a:r>
          </a:p>
          <a:p>
            <a:endParaRPr lang="en-US" sz="3800" smtClean="0">
              <a:latin typeface="Rockwell"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lstStyle/>
          <a:p>
            <a:r>
              <a:rPr lang="en-US" sz="4400" smtClean="0">
                <a:latin typeface="Rockwell" pitchFamily="18" charset="0"/>
              </a:rPr>
              <a:t>Passive Transport</a:t>
            </a:r>
            <a:r>
              <a:rPr lang="en-US" smtClean="0"/>
              <a:t> </a:t>
            </a:r>
          </a:p>
        </p:txBody>
      </p:sp>
      <p:sp>
        <p:nvSpPr>
          <p:cNvPr id="36866" name="Rectangle 3"/>
          <p:cNvSpPr>
            <a:spLocks noGrp="1"/>
          </p:cNvSpPr>
          <p:nvPr>
            <p:ph idx="4294967295"/>
          </p:nvPr>
        </p:nvSpPr>
        <p:spPr>
          <a:xfrm>
            <a:off x="498475" y="1793875"/>
            <a:ext cx="7556500" cy="4144963"/>
          </a:xfrm>
        </p:spPr>
        <p:txBody>
          <a:bodyPr/>
          <a:lstStyle/>
          <a:p>
            <a:pPr>
              <a:buFont typeface="Wingdings" pitchFamily="2" charset="2"/>
              <a:buNone/>
            </a:pPr>
            <a:r>
              <a:rPr lang="en-US" sz="3200" smtClean="0">
                <a:latin typeface="Rockwell" pitchFamily="18" charset="0"/>
              </a:rPr>
              <a:t>Molecules can pass in and out of the cell WITHOUT energy</a:t>
            </a:r>
          </a:p>
          <a:p>
            <a:pPr lvl="1"/>
            <a:r>
              <a:rPr lang="en-US" smtClean="0">
                <a:latin typeface="Rockwell" pitchFamily="18" charset="0"/>
              </a:rPr>
              <a:t>Examples: </a:t>
            </a:r>
          </a:p>
          <a:p>
            <a:pPr lvl="2"/>
            <a:r>
              <a:rPr lang="en-US" sz="2800" smtClean="0">
                <a:latin typeface="Rockwell" pitchFamily="18" charset="0"/>
              </a:rPr>
              <a:t>Diffusion</a:t>
            </a:r>
          </a:p>
          <a:p>
            <a:pPr lvl="2"/>
            <a:r>
              <a:rPr lang="en-US" sz="2800" smtClean="0">
                <a:latin typeface="Rockwell" pitchFamily="18" charset="0"/>
              </a:rPr>
              <a:t>Osmosis</a:t>
            </a:r>
          </a:p>
          <a:p>
            <a:pPr lvl="2"/>
            <a:r>
              <a:rPr lang="en-US" sz="2800" smtClean="0">
                <a:latin typeface="Rockwell" pitchFamily="18" charset="0"/>
              </a:rPr>
              <a:t>Facilitated Diffusion</a:t>
            </a:r>
            <a:endParaRPr lang="en-US" sz="3600" smtClean="0">
              <a:latin typeface="Rockwell"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p:txBody>
          <a:bodyPr/>
          <a:lstStyle/>
          <a:p>
            <a:r>
              <a:rPr lang="en-US" sz="3800" smtClean="0">
                <a:latin typeface="Rockwell" pitchFamily="18" charset="0"/>
              </a:rPr>
              <a:t>Molecules that are too large cannot just pass through the membrane</a:t>
            </a:r>
            <a:r>
              <a:rPr lang="en-US" sz="4000" smtClean="0">
                <a:latin typeface="Rockwell" pitchFamily="18" charset="0"/>
              </a:rPr>
              <a:t> </a:t>
            </a:r>
            <a:r>
              <a:rPr lang="en-US" sz="3200" smtClean="0"/>
              <a:t> </a:t>
            </a:r>
          </a:p>
        </p:txBody>
      </p:sp>
      <p:sp>
        <p:nvSpPr>
          <p:cNvPr id="37890" name="Rectangle 3"/>
          <p:cNvSpPr>
            <a:spLocks noGrp="1"/>
          </p:cNvSpPr>
          <p:nvPr>
            <p:ph idx="4294967295"/>
          </p:nvPr>
        </p:nvSpPr>
        <p:spPr>
          <a:xfrm>
            <a:off x="498475" y="2333625"/>
            <a:ext cx="4700588" cy="4144963"/>
          </a:xfrm>
        </p:spPr>
        <p:txBody>
          <a:bodyPr/>
          <a:lstStyle/>
          <a:p>
            <a:pPr>
              <a:buFont typeface="Wingdings" pitchFamily="2" charset="2"/>
              <a:buNone/>
            </a:pPr>
            <a:r>
              <a:rPr lang="en-US" sz="3200" b="1" smtClean="0">
                <a:latin typeface="Rockwell" pitchFamily="18" charset="0"/>
              </a:rPr>
              <a:t>Facilitated Diffusion</a:t>
            </a:r>
          </a:p>
          <a:p>
            <a:pPr>
              <a:buFont typeface="Wingdings" pitchFamily="2" charset="2"/>
              <a:buNone/>
            </a:pPr>
            <a:r>
              <a:rPr lang="en-US" sz="2800" smtClean="0">
                <a:latin typeface="Rockwell" pitchFamily="18" charset="0"/>
              </a:rPr>
              <a:t>The cell membrane channels are said to facilitate, </a:t>
            </a:r>
            <a:r>
              <a:rPr lang="en-US" sz="2800" b="1" smtClean="0">
                <a:latin typeface="Rockwell" pitchFamily="18" charset="0"/>
              </a:rPr>
              <a:t>or help</a:t>
            </a:r>
            <a:r>
              <a:rPr lang="en-US" sz="2800" smtClean="0">
                <a:latin typeface="Rockwell" pitchFamily="18" charset="0"/>
              </a:rPr>
              <a:t>, the diffusion of large molecules. </a:t>
            </a:r>
          </a:p>
          <a:p>
            <a:pPr>
              <a:buFont typeface="Wingdings" pitchFamily="2" charset="2"/>
              <a:buNone/>
            </a:pPr>
            <a:r>
              <a:rPr lang="en-US" sz="2800" smtClean="0">
                <a:latin typeface="Rockwell" pitchFamily="18" charset="0"/>
              </a:rPr>
              <a:t>High </a:t>
            </a:r>
            <a:r>
              <a:rPr lang="en-US" sz="2800" smtClean="0">
                <a:latin typeface="Rockwell" pitchFamily="18" charset="0"/>
                <a:sym typeface="Wingdings" pitchFamily="2" charset="2"/>
              </a:rPr>
              <a:t> Low Concentration</a:t>
            </a:r>
            <a:endParaRPr lang="en-US" sz="2800" smtClean="0">
              <a:latin typeface="Rockwell" pitchFamily="18" charset="0"/>
            </a:endParaRPr>
          </a:p>
          <a:p>
            <a:pPr>
              <a:buFont typeface="Wingdings" pitchFamily="2" charset="2"/>
              <a:buNone/>
            </a:pPr>
            <a:r>
              <a:rPr lang="en-US" sz="2800" smtClean="0">
                <a:latin typeface="Rockwell" pitchFamily="18" charset="0"/>
              </a:rPr>
              <a:t>Ex: Glucose, Amino Acids</a:t>
            </a:r>
            <a:r>
              <a:rPr lang="en-US" sz="3200" smtClean="0">
                <a:latin typeface="Rockwell" pitchFamily="18" charset="0"/>
              </a:rPr>
              <a:t> </a:t>
            </a:r>
          </a:p>
        </p:txBody>
      </p:sp>
      <p:pic>
        <p:nvPicPr>
          <p:cNvPr id="37891" name="Picture 5" descr="facilitated-diffusion"/>
          <p:cNvPicPr>
            <a:picLocks noChangeAspect="1" noChangeArrowheads="1"/>
          </p:cNvPicPr>
          <p:nvPr/>
        </p:nvPicPr>
        <p:blipFill>
          <a:blip r:embed="rId2"/>
          <a:srcRect/>
          <a:stretch>
            <a:fillRect/>
          </a:stretch>
        </p:blipFill>
        <p:spPr bwMode="auto">
          <a:xfrm>
            <a:off x="5075238" y="2684463"/>
            <a:ext cx="3810000" cy="3238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r>
              <a:rPr lang="en-US" sz="5000" smtClean="0">
                <a:latin typeface="Rockwell" pitchFamily="18" charset="0"/>
              </a:rPr>
              <a:t>Objectives:</a:t>
            </a:r>
          </a:p>
        </p:txBody>
      </p:sp>
      <p:sp>
        <p:nvSpPr>
          <p:cNvPr id="20482" name="Rectangle 3"/>
          <p:cNvSpPr>
            <a:spLocks noGrp="1"/>
          </p:cNvSpPr>
          <p:nvPr>
            <p:ph type="body" idx="4294967295"/>
          </p:nvPr>
        </p:nvSpPr>
        <p:spPr>
          <a:xfrm>
            <a:off x="498475" y="1981200"/>
            <a:ext cx="8258175" cy="4144963"/>
          </a:xfrm>
        </p:spPr>
        <p:txBody>
          <a:bodyPr/>
          <a:lstStyle/>
          <a:p>
            <a:r>
              <a:rPr lang="en-US" sz="3800" smtClean="0">
                <a:latin typeface="Rockwell" pitchFamily="18" charset="0"/>
              </a:rPr>
              <a:t>What are the main </a:t>
            </a:r>
            <a:r>
              <a:rPr lang="en-US" sz="3800" b="1" smtClean="0">
                <a:latin typeface="Rockwell" pitchFamily="18" charset="0"/>
              </a:rPr>
              <a:t>functions</a:t>
            </a:r>
            <a:r>
              <a:rPr lang="en-US" sz="3800" smtClean="0">
                <a:latin typeface="Rockwell" pitchFamily="18" charset="0"/>
              </a:rPr>
              <a:t> of the </a:t>
            </a:r>
            <a:r>
              <a:rPr lang="en-US" sz="3800" b="1" smtClean="0">
                <a:latin typeface="Rockwell" pitchFamily="18" charset="0"/>
              </a:rPr>
              <a:t>cell membrane</a:t>
            </a:r>
            <a:r>
              <a:rPr lang="en-US" sz="3800" smtClean="0">
                <a:latin typeface="Rockwell" pitchFamily="18" charset="0"/>
              </a:rPr>
              <a:t> and the </a:t>
            </a:r>
            <a:r>
              <a:rPr lang="en-US" sz="3800" b="1" smtClean="0">
                <a:latin typeface="Rockwell" pitchFamily="18" charset="0"/>
              </a:rPr>
              <a:t>cell wall</a:t>
            </a:r>
            <a:r>
              <a:rPr lang="en-US" sz="3800" smtClean="0">
                <a:latin typeface="Rockwell" pitchFamily="18" charset="0"/>
              </a:rPr>
              <a:t>? </a:t>
            </a:r>
          </a:p>
          <a:p>
            <a:r>
              <a:rPr lang="en-US" sz="3800" smtClean="0">
                <a:latin typeface="Rockwell" pitchFamily="18" charset="0"/>
              </a:rPr>
              <a:t>What happens during </a:t>
            </a:r>
            <a:r>
              <a:rPr lang="en-US" sz="3800" b="1" smtClean="0">
                <a:latin typeface="Rockwell" pitchFamily="18" charset="0"/>
              </a:rPr>
              <a:t>diffusion</a:t>
            </a:r>
            <a:r>
              <a:rPr lang="en-US" sz="3800" smtClean="0">
                <a:latin typeface="Rockwell" pitchFamily="18" charset="0"/>
              </a:rPr>
              <a:t>? </a:t>
            </a:r>
          </a:p>
          <a:p>
            <a:r>
              <a:rPr lang="en-US" sz="3800" smtClean="0">
                <a:latin typeface="Rockwell" pitchFamily="18" charset="0"/>
              </a:rPr>
              <a:t>What is </a:t>
            </a:r>
            <a:r>
              <a:rPr lang="en-US" sz="3800" b="1" smtClean="0">
                <a:latin typeface="Rockwell" pitchFamily="18" charset="0"/>
              </a:rPr>
              <a:t>osmosis</a:t>
            </a:r>
            <a:r>
              <a:rPr lang="en-US" sz="3800" smtClean="0">
                <a:latin typeface="Rockwell"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p:txBody>
          <a:bodyPr/>
          <a:lstStyle/>
          <a:p>
            <a:r>
              <a:rPr lang="en-US" sz="3800" smtClean="0">
                <a:latin typeface="Rockwell" pitchFamily="18" charset="0"/>
              </a:rPr>
              <a:t>Cells sometimes move materials in opposite direction—against the gradient ( Low </a:t>
            </a:r>
            <a:r>
              <a:rPr lang="en-US" sz="3800" smtClean="0">
                <a:latin typeface="Rockwell" pitchFamily="18" charset="0"/>
                <a:sym typeface="Wingdings" pitchFamily="2" charset="2"/>
              </a:rPr>
              <a:t> High )</a:t>
            </a:r>
            <a:r>
              <a:rPr lang="en-US" sz="4000" smtClean="0">
                <a:latin typeface="Rockwell" pitchFamily="18" charset="0"/>
              </a:rPr>
              <a:t> </a:t>
            </a:r>
            <a:r>
              <a:rPr lang="en-US" sz="3200" smtClean="0"/>
              <a:t> </a:t>
            </a:r>
          </a:p>
        </p:txBody>
      </p:sp>
      <p:sp>
        <p:nvSpPr>
          <p:cNvPr id="38914" name="Rectangle 3"/>
          <p:cNvSpPr>
            <a:spLocks noGrp="1"/>
          </p:cNvSpPr>
          <p:nvPr>
            <p:ph idx="4294967295"/>
          </p:nvPr>
        </p:nvSpPr>
        <p:spPr>
          <a:xfrm>
            <a:off x="141288" y="2333625"/>
            <a:ext cx="4614862" cy="4144963"/>
          </a:xfrm>
        </p:spPr>
        <p:txBody>
          <a:bodyPr/>
          <a:lstStyle/>
          <a:p>
            <a:pPr>
              <a:buFont typeface="Wingdings" pitchFamily="2" charset="2"/>
              <a:buNone/>
            </a:pPr>
            <a:r>
              <a:rPr lang="en-US" sz="3200" b="1" smtClean="0">
                <a:latin typeface="Rockwell" pitchFamily="18" charset="0"/>
              </a:rPr>
              <a:t>Active Transport</a:t>
            </a:r>
          </a:p>
          <a:p>
            <a:pPr>
              <a:buFontTx/>
              <a:buChar char="-"/>
            </a:pPr>
            <a:r>
              <a:rPr lang="en-US" sz="2800" smtClean="0">
                <a:latin typeface="Rockwell" pitchFamily="18" charset="0"/>
              </a:rPr>
              <a:t>Requires Energy </a:t>
            </a:r>
          </a:p>
          <a:p>
            <a:pPr>
              <a:buFont typeface="Wingdings" pitchFamily="2" charset="2"/>
              <a:buNone/>
            </a:pPr>
            <a:r>
              <a:rPr lang="en-US" sz="2800" smtClean="0">
                <a:latin typeface="Rockwell" pitchFamily="18" charset="0"/>
              </a:rPr>
              <a:t>Low </a:t>
            </a:r>
            <a:r>
              <a:rPr lang="en-US" sz="2800" smtClean="0">
                <a:latin typeface="Rockwell" pitchFamily="18" charset="0"/>
                <a:sym typeface="Wingdings" pitchFamily="2" charset="2"/>
              </a:rPr>
              <a:t> High Concentration</a:t>
            </a:r>
            <a:endParaRPr lang="en-US" sz="2800" smtClean="0">
              <a:latin typeface="Rockwell" pitchFamily="18" charset="0"/>
            </a:endParaRPr>
          </a:p>
          <a:p>
            <a:pPr>
              <a:buFont typeface="Wingdings" pitchFamily="2" charset="2"/>
              <a:buNone/>
            </a:pPr>
            <a:r>
              <a:rPr lang="en-US" sz="2800" smtClean="0">
                <a:latin typeface="Rockwell" pitchFamily="18" charset="0"/>
              </a:rPr>
              <a:t>Ex: Small Molecules, Ions (Na+)</a:t>
            </a:r>
            <a:endParaRPr lang="en-US" sz="3200" smtClean="0">
              <a:latin typeface="Rockwell" pitchFamily="18" charset="0"/>
            </a:endParaRPr>
          </a:p>
        </p:txBody>
      </p:sp>
      <p:pic>
        <p:nvPicPr>
          <p:cNvPr id="38915" name="Picture 6" descr="Active+transport"/>
          <p:cNvPicPr>
            <a:picLocks noChangeAspect="1" noChangeArrowheads="1"/>
          </p:cNvPicPr>
          <p:nvPr/>
        </p:nvPicPr>
        <p:blipFill>
          <a:blip r:embed="rId2"/>
          <a:srcRect/>
          <a:stretch>
            <a:fillRect/>
          </a:stretch>
        </p:blipFill>
        <p:spPr bwMode="auto">
          <a:xfrm>
            <a:off x="4756150" y="2941638"/>
            <a:ext cx="4387850" cy="3111500"/>
          </a:xfrm>
          <a:prstGeom prst="rect">
            <a:avLst/>
          </a:prstGeom>
          <a:noFill/>
          <a:ln w="9525">
            <a:noFill/>
            <a:miter lim="800000"/>
            <a:headEnd/>
            <a:tailEnd/>
          </a:ln>
        </p:spPr>
      </p:pic>
      <p:sp>
        <p:nvSpPr>
          <p:cNvPr id="38916" name="Text Box 7"/>
          <p:cNvSpPr txBox="1">
            <a:spLocks noChangeArrowheads="1"/>
          </p:cNvSpPr>
          <p:nvPr/>
        </p:nvSpPr>
        <p:spPr bwMode="auto">
          <a:xfrm>
            <a:off x="4979988" y="3375025"/>
            <a:ext cx="1079500" cy="779463"/>
          </a:xfrm>
          <a:prstGeom prst="rect">
            <a:avLst/>
          </a:prstGeom>
          <a:solidFill>
            <a:srgbClr val="FFCC99"/>
          </a:solidFill>
          <a:ln w="9525">
            <a:noFill/>
            <a:miter lim="800000"/>
            <a:headEnd/>
            <a:tailEnd/>
          </a:ln>
        </p:spPr>
        <p:txBody>
          <a:bodyPr>
            <a:spAutoFit/>
          </a:bodyPr>
          <a:lstStyle/>
          <a:p>
            <a:pPr>
              <a:spcBef>
                <a:spcPct val="50000"/>
              </a:spcBef>
            </a:pPr>
            <a:r>
              <a:rPr lang="en-US"/>
              <a:t>Energy </a:t>
            </a:r>
          </a:p>
          <a:p>
            <a:pPr>
              <a:spcBef>
                <a:spcPct val="50000"/>
              </a:spcBef>
            </a:pPr>
            <a:r>
              <a:rPr lang="en-US"/>
              <a:t>Needed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p:txBody>
          <a:bodyPr/>
          <a:lstStyle/>
          <a:p>
            <a:r>
              <a:rPr lang="en-US" sz="3800" smtClean="0">
                <a:latin typeface="Rockwell" pitchFamily="18" charset="0"/>
              </a:rPr>
              <a:t>Active Transport: </a:t>
            </a:r>
            <a:br>
              <a:rPr lang="en-US" sz="3800" smtClean="0">
                <a:latin typeface="Rockwell" pitchFamily="18" charset="0"/>
              </a:rPr>
            </a:br>
            <a:r>
              <a:rPr lang="en-US" sz="3800" smtClean="0">
                <a:latin typeface="Rockwell" pitchFamily="18" charset="0"/>
              </a:rPr>
              <a:t>       Endocytosis and Exocytosis</a:t>
            </a:r>
            <a:r>
              <a:rPr lang="en-US" sz="4000" smtClean="0">
                <a:latin typeface="Rockwell" pitchFamily="18" charset="0"/>
              </a:rPr>
              <a:t> </a:t>
            </a:r>
            <a:r>
              <a:rPr lang="en-US" sz="3200" smtClean="0"/>
              <a:t> </a:t>
            </a:r>
          </a:p>
        </p:txBody>
      </p:sp>
      <p:sp>
        <p:nvSpPr>
          <p:cNvPr id="39938" name="Rectangle 3"/>
          <p:cNvSpPr>
            <a:spLocks noGrp="1"/>
          </p:cNvSpPr>
          <p:nvPr>
            <p:ph idx="4294967295"/>
          </p:nvPr>
        </p:nvSpPr>
        <p:spPr>
          <a:xfrm>
            <a:off x="141288" y="2333625"/>
            <a:ext cx="8650287" cy="4144963"/>
          </a:xfrm>
        </p:spPr>
        <p:txBody>
          <a:bodyPr/>
          <a:lstStyle/>
          <a:p>
            <a:pPr>
              <a:buFont typeface="Wingdings" pitchFamily="2" charset="2"/>
              <a:buNone/>
            </a:pPr>
            <a:r>
              <a:rPr lang="en-US" sz="3200" b="1" smtClean="0">
                <a:latin typeface="Rockwell" pitchFamily="18" charset="0"/>
              </a:rPr>
              <a:t>Too large of materials need to be transported into the cell.</a:t>
            </a:r>
          </a:p>
          <a:p>
            <a:pPr>
              <a:buFont typeface="Wingdings" pitchFamily="2" charset="2"/>
              <a:buNone/>
            </a:pPr>
            <a:r>
              <a:rPr lang="en-US" sz="3300" b="1" smtClean="0">
                <a:latin typeface="Rockwell" pitchFamily="18" charset="0"/>
              </a:rPr>
              <a:t>Endocytosis:</a:t>
            </a:r>
            <a:r>
              <a:rPr lang="en-US" sz="2800" smtClean="0">
                <a:latin typeface="Rockwell" pitchFamily="18" charset="0"/>
              </a:rPr>
              <a:t> </a:t>
            </a:r>
            <a:r>
              <a:rPr lang="en-US" sz="2800" b="1" u="sng" smtClean="0">
                <a:latin typeface="Rockwell" pitchFamily="18" charset="0"/>
              </a:rPr>
              <a:t>taking material into the cell</a:t>
            </a:r>
            <a:r>
              <a:rPr lang="en-US" sz="2800" smtClean="0">
                <a:latin typeface="Rockwell" pitchFamily="18" charset="0"/>
              </a:rPr>
              <a:t> by means of infoldings, or pockets, of the cell membrane. </a:t>
            </a:r>
            <a:endParaRPr lang="en-US" sz="2800" b="1" smtClean="0">
              <a:latin typeface="Rockwell" pitchFamily="18" charset="0"/>
            </a:endParaRPr>
          </a:p>
          <a:p>
            <a:pPr>
              <a:buFont typeface="Wingdings" pitchFamily="2" charset="2"/>
              <a:buNone/>
            </a:pPr>
            <a:r>
              <a:rPr lang="en-US" sz="3300" b="1" smtClean="0">
                <a:latin typeface="Rockwell" pitchFamily="18" charset="0"/>
              </a:rPr>
              <a:t>Exocytosis:</a:t>
            </a:r>
            <a:r>
              <a:rPr lang="en-US" sz="2800" b="1" smtClean="0">
                <a:latin typeface="Rockwell" pitchFamily="18" charset="0"/>
              </a:rPr>
              <a:t> </a:t>
            </a:r>
            <a:r>
              <a:rPr lang="en-US" sz="2800" b="1" u="sng" smtClean="0">
                <a:latin typeface="Rockwell" pitchFamily="18" charset="0"/>
              </a:rPr>
              <a:t>taking material out of the cell</a:t>
            </a:r>
            <a:r>
              <a:rPr lang="en-US" sz="2800" smtClean="0">
                <a:latin typeface="Rockwell" pitchFamily="18" charset="0"/>
              </a:rPr>
              <a:t> by a membrane that fuses with the cell, forcing contents out.</a:t>
            </a:r>
            <a:r>
              <a:rPr lang="en-US" sz="3200" smtClean="0">
                <a:latin typeface="Rockwell" pitchFamily="18"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r>
              <a:rPr lang="en-US" smtClean="0"/>
              <a:t>Label this image!</a:t>
            </a:r>
          </a:p>
        </p:txBody>
      </p:sp>
      <p:sp>
        <p:nvSpPr>
          <p:cNvPr id="40962" name="Rectangle 3"/>
          <p:cNvSpPr>
            <a:spLocks noGrp="1"/>
          </p:cNvSpPr>
          <p:nvPr>
            <p:ph type="body" idx="4294967295"/>
          </p:nvPr>
        </p:nvSpPr>
        <p:spPr/>
        <p:txBody>
          <a:bodyPr/>
          <a:lstStyle/>
          <a:p>
            <a:endParaRPr lang="en-US" smtClean="0"/>
          </a:p>
        </p:txBody>
      </p:sp>
      <p:pic>
        <p:nvPicPr>
          <p:cNvPr id="40963" name="Picture 4"/>
          <p:cNvPicPr>
            <a:picLocks noChangeAspect="1" noChangeArrowheads="1"/>
          </p:cNvPicPr>
          <p:nvPr/>
        </p:nvPicPr>
        <p:blipFill>
          <a:blip r:embed="rId2"/>
          <a:srcRect/>
          <a:stretch>
            <a:fillRect/>
          </a:stretch>
        </p:blipFill>
        <p:spPr bwMode="auto">
          <a:xfrm>
            <a:off x="381000" y="1600200"/>
            <a:ext cx="8229600" cy="452596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p:txBody>
          <a:bodyPr/>
          <a:lstStyle/>
          <a:p>
            <a:r>
              <a:rPr lang="en-US" sz="4000" smtClean="0">
                <a:latin typeface="Rockwell" pitchFamily="18" charset="0"/>
              </a:rPr>
              <a:t> </a:t>
            </a:r>
            <a:r>
              <a:rPr lang="en-US" sz="3200" smtClean="0"/>
              <a:t> </a:t>
            </a:r>
          </a:p>
        </p:txBody>
      </p:sp>
      <p:pic>
        <p:nvPicPr>
          <p:cNvPr id="41986" name="yui_3_5_1_5_1386770859863_768" descr="http://img.docstoccdn.com/thumb/orig/20288718.png"/>
          <p:cNvPicPr>
            <a:picLocks noChangeAspect="1" noChangeArrowheads="1"/>
          </p:cNvPicPr>
          <p:nvPr>
            <p:ph idx="4294967295"/>
          </p:nvPr>
        </p:nvPicPr>
        <p:blipFill>
          <a:blip r:embed="rId2" r:link="rId3"/>
          <a:srcRect/>
          <a:stretch>
            <a:fillRect/>
          </a:stretch>
        </p:blipFill>
        <p:spPr>
          <a:xfrm>
            <a:off x="498475" y="790575"/>
            <a:ext cx="7556500" cy="58388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p:txBody>
          <a:bodyPr/>
          <a:lstStyle/>
          <a:p>
            <a:r>
              <a:rPr lang="en-US" smtClean="0">
                <a:latin typeface="Rockwell" pitchFamily="18" charset="0"/>
              </a:rPr>
              <a:t>Structure: </a:t>
            </a:r>
            <a:r>
              <a:rPr lang="en-US" b="1" smtClean="0">
                <a:latin typeface="Rockwell" pitchFamily="18" charset="0"/>
              </a:rPr>
              <a:t>Cell Membrane</a:t>
            </a:r>
            <a:r>
              <a:rPr lang="en-US" smtClean="0">
                <a:latin typeface="Rockwell" pitchFamily="18" charset="0"/>
              </a:rPr>
              <a:t> </a:t>
            </a:r>
          </a:p>
        </p:txBody>
      </p:sp>
      <p:pic>
        <p:nvPicPr>
          <p:cNvPr id="21506" name="Picture 4" descr="sb4834a04"/>
          <p:cNvPicPr>
            <a:picLocks noChangeAspect="1" noChangeArrowheads="1"/>
          </p:cNvPicPr>
          <p:nvPr>
            <p:ph type="body" idx="4294967295"/>
          </p:nvPr>
        </p:nvPicPr>
        <p:blipFill>
          <a:blip r:embed="rId2">
            <a:clrChange>
              <a:clrFrom>
                <a:srgbClr val="EEF5FA"/>
              </a:clrFrom>
              <a:clrTo>
                <a:srgbClr val="EEF5FA">
                  <a:alpha val="0"/>
                </a:srgbClr>
              </a:clrTo>
            </a:clrChange>
          </a:blip>
          <a:srcRect/>
          <a:stretch>
            <a:fillRect/>
          </a:stretch>
        </p:blipFill>
        <p:spPr>
          <a:xfrm>
            <a:off x="1425575" y="3248025"/>
            <a:ext cx="7134225" cy="3119438"/>
          </a:xfrm>
        </p:spPr>
      </p:pic>
      <p:sp>
        <p:nvSpPr>
          <p:cNvPr id="21507" name="Text Box 5"/>
          <p:cNvSpPr txBox="1">
            <a:spLocks noChangeArrowheads="1"/>
          </p:cNvSpPr>
          <p:nvPr/>
        </p:nvSpPr>
        <p:spPr bwMode="auto">
          <a:xfrm>
            <a:off x="1654175" y="1970088"/>
            <a:ext cx="184150" cy="366712"/>
          </a:xfrm>
          <a:prstGeom prst="rect">
            <a:avLst/>
          </a:prstGeom>
          <a:noFill/>
          <a:ln w="9525">
            <a:noFill/>
            <a:miter lim="800000"/>
            <a:headEnd/>
            <a:tailEnd/>
          </a:ln>
        </p:spPr>
        <p:txBody>
          <a:bodyPr wrap="none">
            <a:spAutoFit/>
          </a:bodyPr>
          <a:lstStyle/>
          <a:p>
            <a:endParaRPr lang="en-US" b="0"/>
          </a:p>
        </p:txBody>
      </p:sp>
      <p:sp>
        <p:nvSpPr>
          <p:cNvPr id="21508" name="Rectangle 6"/>
          <p:cNvSpPr>
            <a:spLocks/>
          </p:cNvSpPr>
          <p:nvPr/>
        </p:nvSpPr>
        <p:spPr bwMode="auto">
          <a:xfrm>
            <a:off x="650875" y="1600200"/>
            <a:ext cx="7556500" cy="1116013"/>
          </a:xfrm>
          <a:prstGeom prst="rect">
            <a:avLst/>
          </a:prstGeom>
          <a:noFill/>
          <a:ln w="9525">
            <a:noFill/>
            <a:miter lim="800000"/>
            <a:headEnd/>
            <a:tailEnd/>
          </a:ln>
        </p:spPr>
        <p:txBody>
          <a:bodyPr/>
          <a:lstStyle/>
          <a:p>
            <a:pPr eaLnBrk="0" hangingPunct="0"/>
            <a:r>
              <a:rPr lang="en-US" sz="2400" b="0">
                <a:solidFill>
                  <a:schemeClr val="accent1"/>
                </a:solidFill>
                <a:latin typeface="Rockwell" pitchFamily="18" charset="0"/>
              </a:rPr>
              <a:t>Function: </a:t>
            </a:r>
            <a:br>
              <a:rPr lang="en-US" sz="2400" b="0">
                <a:solidFill>
                  <a:schemeClr val="accent1"/>
                </a:solidFill>
                <a:latin typeface="Rockwell" pitchFamily="18" charset="0"/>
              </a:rPr>
            </a:br>
            <a:r>
              <a:rPr lang="en-US" sz="2400" b="0">
                <a:solidFill>
                  <a:schemeClr val="accent1"/>
                </a:solidFill>
                <a:latin typeface="Rockwell" pitchFamily="18" charset="0"/>
              </a:rPr>
              <a:t>   Regulates what enters and leaves the cell</a:t>
            </a:r>
            <a:br>
              <a:rPr lang="en-US" sz="2400" b="0">
                <a:solidFill>
                  <a:schemeClr val="accent1"/>
                </a:solidFill>
                <a:latin typeface="Rockwell" pitchFamily="18" charset="0"/>
              </a:rPr>
            </a:br>
            <a:r>
              <a:rPr lang="en-US" sz="2400" b="0">
                <a:solidFill>
                  <a:schemeClr val="accent1"/>
                </a:solidFill>
                <a:latin typeface="Rockwell" pitchFamily="18" charset="0"/>
              </a:rPr>
              <a:t>   Protection</a:t>
            </a:r>
            <a:br>
              <a:rPr lang="en-US" sz="2400" b="0">
                <a:solidFill>
                  <a:schemeClr val="accent1"/>
                </a:solidFill>
                <a:latin typeface="Rockwell" pitchFamily="18" charset="0"/>
              </a:rPr>
            </a:br>
            <a:r>
              <a:rPr lang="en-US" sz="2400" b="0">
                <a:solidFill>
                  <a:schemeClr val="accent1"/>
                </a:solidFill>
                <a:latin typeface="Rockwell" pitchFamily="18" charset="0"/>
              </a:rPr>
              <a:t>   Support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r>
              <a:rPr lang="en-US" sz="3000" smtClean="0">
                <a:latin typeface="Rockwell" pitchFamily="18" charset="0"/>
              </a:rPr>
              <a:t>The composition of nearly all cell membranes is a double-layered sheet called a </a:t>
            </a:r>
            <a:r>
              <a:rPr lang="en-US" sz="3000" b="1" smtClean="0">
                <a:latin typeface="Rockwell" pitchFamily="18" charset="0"/>
              </a:rPr>
              <a:t>lipid bilayer</a:t>
            </a:r>
            <a:r>
              <a:rPr lang="en-US" sz="3000" smtClean="0">
                <a:latin typeface="Rockwell" pitchFamily="18" charset="0"/>
              </a:rPr>
              <a:t>.</a:t>
            </a:r>
            <a:br>
              <a:rPr lang="en-US" sz="3000" smtClean="0">
                <a:latin typeface="Rockwell" pitchFamily="18" charset="0"/>
              </a:rPr>
            </a:br>
            <a:endParaRPr lang="en-US" sz="3000" smtClean="0">
              <a:latin typeface="Rockwell" pitchFamily="18" charset="0"/>
            </a:endParaRPr>
          </a:p>
        </p:txBody>
      </p:sp>
      <p:sp>
        <p:nvSpPr>
          <p:cNvPr id="22530" name="Rectangle 3"/>
          <p:cNvSpPr>
            <a:spLocks noGrp="1"/>
          </p:cNvSpPr>
          <p:nvPr>
            <p:ph type="body" idx="4294967295"/>
          </p:nvPr>
        </p:nvSpPr>
        <p:spPr>
          <a:xfrm>
            <a:off x="5334000" y="1981200"/>
            <a:ext cx="3305175" cy="4144963"/>
          </a:xfrm>
        </p:spPr>
        <p:txBody>
          <a:bodyPr/>
          <a:lstStyle/>
          <a:p>
            <a:pPr>
              <a:buFont typeface="Wingdings" pitchFamily="2" charset="2"/>
              <a:buNone/>
            </a:pPr>
            <a:r>
              <a:rPr lang="en-US" smtClean="0">
                <a:latin typeface="Rockwell" pitchFamily="18" charset="0"/>
              </a:rPr>
              <a:t>VERY IMPORTANT! </a:t>
            </a:r>
          </a:p>
          <a:p>
            <a:pPr>
              <a:buFont typeface="Wingdings" pitchFamily="2" charset="2"/>
              <a:buNone/>
            </a:pPr>
            <a:r>
              <a:rPr lang="en-US" sz="2500" b="1" u="sng" smtClean="0">
                <a:latin typeface="Rockwell" pitchFamily="18" charset="0"/>
              </a:rPr>
              <a:t>Draw</a:t>
            </a:r>
            <a:r>
              <a:rPr lang="en-US" sz="2500" smtClean="0">
                <a:latin typeface="Rockwell" pitchFamily="18" charset="0"/>
              </a:rPr>
              <a:t> and </a:t>
            </a:r>
            <a:r>
              <a:rPr lang="en-US" sz="2500" b="1" u="sng" smtClean="0">
                <a:latin typeface="Rockwell" pitchFamily="18" charset="0"/>
              </a:rPr>
              <a:t>Write</a:t>
            </a:r>
            <a:r>
              <a:rPr lang="en-US" sz="2500" smtClean="0">
                <a:latin typeface="Rockwell" pitchFamily="18" charset="0"/>
              </a:rPr>
              <a:t> this down!</a:t>
            </a:r>
          </a:p>
          <a:p>
            <a:pPr>
              <a:buFont typeface="Wingdings" pitchFamily="2" charset="2"/>
              <a:buNone/>
            </a:pPr>
            <a:r>
              <a:rPr lang="en-US" sz="2500" smtClean="0">
                <a:latin typeface="Rockwell" pitchFamily="18" charset="0"/>
              </a:rPr>
              <a:t>Hydro</a:t>
            </a:r>
            <a:r>
              <a:rPr lang="en-US" sz="2500" b="1" smtClean="0">
                <a:solidFill>
                  <a:srgbClr val="AE1004"/>
                </a:solidFill>
                <a:latin typeface="Rockwell" pitchFamily="18" charset="0"/>
              </a:rPr>
              <a:t>PHILIC</a:t>
            </a:r>
            <a:r>
              <a:rPr lang="en-US" sz="2500" b="1" smtClean="0">
                <a:latin typeface="Rockwell" pitchFamily="18" charset="0"/>
              </a:rPr>
              <a:t> </a:t>
            </a:r>
            <a:r>
              <a:rPr lang="en-US" sz="2500" smtClean="0">
                <a:latin typeface="Rockwell" pitchFamily="18" charset="0"/>
              </a:rPr>
              <a:t>: Water </a:t>
            </a:r>
            <a:r>
              <a:rPr lang="en-US" sz="2500" b="1" smtClean="0">
                <a:solidFill>
                  <a:srgbClr val="AE1004"/>
                </a:solidFill>
                <a:latin typeface="Rockwell" pitchFamily="18" charset="0"/>
              </a:rPr>
              <a:t>LOVING</a:t>
            </a:r>
          </a:p>
          <a:p>
            <a:pPr>
              <a:buFont typeface="Wingdings" pitchFamily="2" charset="2"/>
              <a:buNone/>
            </a:pPr>
            <a:r>
              <a:rPr lang="en-US" sz="2500" smtClean="0">
                <a:latin typeface="Rockwell" pitchFamily="18" charset="0"/>
              </a:rPr>
              <a:t>Hydro</a:t>
            </a:r>
            <a:r>
              <a:rPr lang="en-US" sz="2500" b="1" smtClean="0">
                <a:solidFill>
                  <a:srgbClr val="AE1004"/>
                </a:solidFill>
                <a:latin typeface="Rockwell" pitchFamily="18" charset="0"/>
              </a:rPr>
              <a:t>PHOBIC</a:t>
            </a:r>
            <a:r>
              <a:rPr lang="en-US" sz="2500" smtClean="0">
                <a:latin typeface="Rockwell" pitchFamily="18" charset="0"/>
              </a:rPr>
              <a:t>: Water </a:t>
            </a:r>
            <a:r>
              <a:rPr lang="en-US" sz="2500" b="1" smtClean="0">
                <a:solidFill>
                  <a:srgbClr val="AE1004"/>
                </a:solidFill>
                <a:latin typeface="Rockwell" pitchFamily="18" charset="0"/>
              </a:rPr>
              <a:t>FEARING</a:t>
            </a:r>
          </a:p>
        </p:txBody>
      </p:sp>
      <p:pic>
        <p:nvPicPr>
          <p:cNvPr id="22531" name="Picture 5" descr="lipid-bilayer-structure"/>
          <p:cNvPicPr>
            <a:picLocks noChangeAspect="1" noChangeArrowheads="1"/>
          </p:cNvPicPr>
          <p:nvPr/>
        </p:nvPicPr>
        <p:blipFill>
          <a:blip r:embed="rId2"/>
          <a:srcRect/>
          <a:stretch>
            <a:fillRect/>
          </a:stretch>
        </p:blipFill>
        <p:spPr bwMode="auto">
          <a:xfrm>
            <a:off x="498475" y="1981200"/>
            <a:ext cx="4592638" cy="4529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p:txBody>
          <a:bodyPr/>
          <a:lstStyle/>
          <a:p>
            <a:r>
              <a:rPr lang="en-US" smtClean="0">
                <a:latin typeface="Rockwell" pitchFamily="18" charset="0"/>
              </a:rPr>
              <a:t>Cell with Lipid Bilayer</a:t>
            </a:r>
          </a:p>
        </p:txBody>
      </p:sp>
      <p:pic>
        <p:nvPicPr>
          <p:cNvPr id="23554" name="Picture 5" descr="ANd9GcSJeyIxEtc2EWeZcMXNPLRHwR8ID0A_bR6XvTfLGWDueVIsWnTD"/>
          <p:cNvPicPr>
            <a:picLocks noChangeAspect="1" noChangeArrowheads="1"/>
          </p:cNvPicPr>
          <p:nvPr/>
        </p:nvPicPr>
        <p:blipFill>
          <a:blip r:embed="rId2"/>
          <a:srcRect/>
          <a:stretch>
            <a:fillRect/>
          </a:stretch>
        </p:blipFill>
        <p:spPr bwMode="auto">
          <a:xfrm>
            <a:off x="498475" y="1254125"/>
            <a:ext cx="6770688" cy="5176838"/>
          </a:xfrm>
          <a:prstGeom prst="rect">
            <a:avLst/>
          </a:prstGeom>
          <a:noFill/>
          <a:ln w="9525">
            <a:noFill/>
            <a:miter lim="800000"/>
            <a:headEnd/>
            <a:tailEnd/>
          </a:ln>
        </p:spPr>
      </p:pic>
      <p:sp>
        <p:nvSpPr>
          <p:cNvPr id="23555" name="Text Box 6"/>
          <p:cNvSpPr txBox="1">
            <a:spLocks noChangeArrowheads="1"/>
          </p:cNvSpPr>
          <p:nvPr/>
        </p:nvSpPr>
        <p:spPr bwMode="auto">
          <a:xfrm>
            <a:off x="6062663" y="5091113"/>
            <a:ext cx="2776537" cy="762000"/>
          </a:xfrm>
          <a:prstGeom prst="rect">
            <a:avLst/>
          </a:prstGeom>
          <a:solidFill>
            <a:schemeClr val="tx1"/>
          </a:solidFill>
          <a:ln w="9525">
            <a:noFill/>
            <a:miter lim="800000"/>
            <a:headEnd/>
            <a:tailEnd/>
          </a:ln>
        </p:spPr>
        <p:txBody>
          <a:bodyPr>
            <a:spAutoFit/>
          </a:bodyPr>
          <a:lstStyle/>
          <a:p>
            <a:r>
              <a:rPr lang="en-US" sz="2200" b="0">
                <a:solidFill>
                  <a:schemeClr val="bg2"/>
                </a:solidFill>
              </a:rPr>
              <a:t>What would you find inside the cell?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en-US" smtClean="0">
                <a:latin typeface="Rockwell" pitchFamily="18" charset="0"/>
              </a:rPr>
              <a:t>Structure: Cell Wall </a:t>
            </a:r>
          </a:p>
        </p:txBody>
      </p:sp>
      <p:sp>
        <p:nvSpPr>
          <p:cNvPr id="24578" name="Rectangle 3"/>
          <p:cNvSpPr>
            <a:spLocks noGrp="1"/>
          </p:cNvSpPr>
          <p:nvPr>
            <p:ph type="body" idx="4294967295"/>
          </p:nvPr>
        </p:nvSpPr>
        <p:spPr>
          <a:xfrm>
            <a:off x="498475" y="1350963"/>
            <a:ext cx="7556500" cy="4144962"/>
          </a:xfrm>
        </p:spPr>
        <p:txBody>
          <a:bodyPr/>
          <a:lstStyle/>
          <a:p>
            <a:r>
              <a:rPr lang="en-US" smtClean="0">
                <a:latin typeface="Rockwell" pitchFamily="18" charset="0"/>
              </a:rPr>
              <a:t>Cell walls are found in plants, algae, fungi and many prokaryotes</a:t>
            </a:r>
          </a:p>
          <a:p>
            <a:r>
              <a:rPr lang="en-US" smtClean="0">
                <a:latin typeface="Rockwell" pitchFamily="18" charset="0"/>
              </a:rPr>
              <a:t>Cell wall is </a:t>
            </a:r>
            <a:r>
              <a:rPr lang="en-US" b="1" smtClean="0">
                <a:latin typeface="Rockwell" pitchFamily="18" charset="0"/>
              </a:rPr>
              <a:t>outside</a:t>
            </a:r>
            <a:r>
              <a:rPr lang="en-US" smtClean="0">
                <a:latin typeface="Rockwell" pitchFamily="18" charset="0"/>
              </a:rPr>
              <a:t> of the </a:t>
            </a:r>
            <a:r>
              <a:rPr lang="en-US" b="1" smtClean="0">
                <a:latin typeface="Rockwell" pitchFamily="18" charset="0"/>
              </a:rPr>
              <a:t>cell membrane</a:t>
            </a:r>
          </a:p>
        </p:txBody>
      </p:sp>
      <p:pic>
        <p:nvPicPr>
          <p:cNvPr id="24579" name="Picture 5" descr="plantcell450"/>
          <p:cNvPicPr>
            <a:picLocks noChangeAspect="1" noChangeArrowheads="1"/>
          </p:cNvPicPr>
          <p:nvPr/>
        </p:nvPicPr>
        <p:blipFill>
          <a:blip r:embed="rId2"/>
          <a:srcRect/>
          <a:stretch>
            <a:fillRect/>
          </a:stretch>
        </p:blipFill>
        <p:spPr bwMode="auto">
          <a:xfrm>
            <a:off x="2130425" y="2811463"/>
            <a:ext cx="4352925" cy="3762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pPr algn="ctr"/>
            <a:r>
              <a:rPr lang="en-US" sz="4400" smtClean="0">
                <a:latin typeface="Rockwell" pitchFamily="18" charset="0"/>
              </a:rPr>
              <a:t>Function:</a:t>
            </a:r>
          </a:p>
        </p:txBody>
      </p:sp>
      <p:sp>
        <p:nvSpPr>
          <p:cNvPr id="25602" name="Rectangle 3"/>
          <p:cNvSpPr>
            <a:spLocks noGrp="1"/>
          </p:cNvSpPr>
          <p:nvPr>
            <p:ph type="body" idx="4294967295"/>
          </p:nvPr>
        </p:nvSpPr>
        <p:spPr>
          <a:xfrm>
            <a:off x="0" y="1981200"/>
            <a:ext cx="5922963" cy="4144963"/>
          </a:xfrm>
        </p:spPr>
        <p:txBody>
          <a:bodyPr/>
          <a:lstStyle/>
          <a:p>
            <a:pPr lvl="2">
              <a:buFont typeface="Wingdings" pitchFamily="2" charset="2"/>
              <a:buNone/>
            </a:pPr>
            <a:endParaRPr lang="en-US" smtClean="0">
              <a:latin typeface="Rockwell" pitchFamily="18" charset="0"/>
            </a:endParaRPr>
          </a:p>
          <a:p>
            <a:pPr lvl="2">
              <a:buFont typeface="Wingdings" pitchFamily="2" charset="2"/>
              <a:buNone/>
            </a:pPr>
            <a:r>
              <a:rPr lang="en-US" smtClean="0">
                <a:latin typeface="Rockwell" pitchFamily="18" charset="0"/>
              </a:rPr>
              <a:t>Allow water, oxygen, carbon dioxide, and certain other substances to pass through easily.</a:t>
            </a:r>
          </a:p>
          <a:p>
            <a:pPr lvl="2">
              <a:buFont typeface="Wingdings" pitchFamily="2" charset="2"/>
              <a:buNone/>
            </a:pPr>
            <a:endParaRPr lang="en-US" b="1" smtClean="0">
              <a:latin typeface="Rockwell" pitchFamily="18" charset="0"/>
            </a:endParaRPr>
          </a:p>
          <a:p>
            <a:pPr lvl="2">
              <a:buFont typeface="Wingdings" pitchFamily="2" charset="2"/>
              <a:buNone/>
            </a:pPr>
            <a:r>
              <a:rPr lang="en-US" b="1" smtClean="0">
                <a:latin typeface="Rockwell" pitchFamily="18" charset="0"/>
              </a:rPr>
              <a:t>The main function of the cell wall is to provide support and protection for the cell.</a:t>
            </a:r>
          </a:p>
          <a:p>
            <a:pPr lvl="2">
              <a:buFont typeface="Wingdings" pitchFamily="2" charset="2"/>
              <a:buNone/>
            </a:pPr>
            <a:endParaRPr lang="en-US" smtClean="0">
              <a:latin typeface="Rockwell" pitchFamily="18" charset="0"/>
            </a:endParaRPr>
          </a:p>
          <a:p>
            <a:endParaRPr lang="en-US" smtClean="0">
              <a:latin typeface="Rockwell" pitchFamily="18" charset="0"/>
            </a:endParaRPr>
          </a:p>
        </p:txBody>
      </p:sp>
      <p:pic>
        <p:nvPicPr>
          <p:cNvPr id="25603" name="Picture 7" descr="cellwall"/>
          <p:cNvPicPr>
            <a:picLocks noChangeAspect="1" noChangeArrowheads="1"/>
          </p:cNvPicPr>
          <p:nvPr/>
        </p:nvPicPr>
        <p:blipFill>
          <a:blip r:embed="rId2"/>
          <a:srcRect/>
          <a:stretch>
            <a:fillRect/>
          </a:stretch>
        </p:blipFill>
        <p:spPr bwMode="auto">
          <a:xfrm>
            <a:off x="6176963" y="2370138"/>
            <a:ext cx="2620962" cy="350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r>
              <a:rPr lang="en-US" sz="3200" smtClean="0">
                <a:latin typeface="Rockwell" pitchFamily="18" charset="0"/>
              </a:rPr>
              <a:t>How do molecules get in and out of the cell? </a:t>
            </a:r>
          </a:p>
        </p:txBody>
      </p:sp>
      <p:sp>
        <p:nvSpPr>
          <p:cNvPr id="26626" name="Rectangle 3"/>
          <p:cNvSpPr>
            <a:spLocks noGrp="1"/>
          </p:cNvSpPr>
          <p:nvPr>
            <p:ph type="body" idx="4294967295"/>
          </p:nvPr>
        </p:nvSpPr>
        <p:spPr/>
        <p:txBody>
          <a:bodyPr/>
          <a:lstStyle/>
          <a:p>
            <a:pPr>
              <a:buFont typeface="Wingdings" pitchFamily="2" charset="2"/>
              <a:buNone/>
            </a:pPr>
            <a:r>
              <a:rPr lang="en-US" smtClean="0">
                <a:latin typeface="Rockwell" pitchFamily="18" charset="0"/>
              </a:rPr>
              <a:t>One of the MOST important functions of the cell membrane is to regulate the movement of dissolved molecules from the liquid on one side of the membrane to the liquid on the other side of the membrane. </a:t>
            </a:r>
          </a:p>
        </p:txBody>
      </p:sp>
      <p:pic>
        <p:nvPicPr>
          <p:cNvPr id="26627" name="Picture 4" descr="sb4834a04"/>
          <p:cNvPicPr>
            <a:picLocks noChangeAspect="1" noChangeArrowheads="1"/>
          </p:cNvPicPr>
          <p:nvPr/>
        </p:nvPicPr>
        <p:blipFill>
          <a:blip r:embed="rId2">
            <a:clrChange>
              <a:clrFrom>
                <a:srgbClr val="EEF5FA"/>
              </a:clrFrom>
              <a:clrTo>
                <a:srgbClr val="EEF5FA">
                  <a:alpha val="0"/>
                </a:srgbClr>
              </a:clrTo>
            </a:clrChange>
          </a:blip>
          <a:srcRect/>
          <a:stretch>
            <a:fillRect/>
          </a:stretch>
        </p:blipFill>
        <p:spPr bwMode="auto">
          <a:xfrm>
            <a:off x="1425575" y="3413125"/>
            <a:ext cx="7134225" cy="3119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pPr algn="ctr"/>
            <a:r>
              <a:rPr lang="en-US" sz="4000" b="1" smtClean="0">
                <a:latin typeface="Rockwell" pitchFamily="18" charset="0"/>
              </a:rPr>
              <a:t>Diffusion</a:t>
            </a:r>
          </a:p>
        </p:txBody>
      </p:sp>
      <p:sp>
        <p:nvSpPr>
          <p:cNvPr id="27650" name="Rectangle 3"/>
          <p:cNvSpPr>
            <a:spLocks noGrp="1"/>
          </p:cNvSpPr>
          <p:nvPr>
            <p:ph type="body" idx="4294967295"/>
          </p:nvPr>
        </p:nvSpPr>
        <p:spPr>
          <a:xfrm>
            <a:off x="498475" y="1600200"/>
            <a:ext cx="8143875" cy="4144963"/>
          </a:xfrm>
        </p:spPr>
        <p:txBody>
          <a:bodyPr/>
          <a:lstStyle/>
          <a:p>
            <a:r>
              <a:rPr lang="en-US" sz="3200" b="1" smtClean="0">
                <a:latin typeface="Rockwell" pitchFamily="18" charset="0"/>
              </a:rPr>
              <a:t>Diffusion</a:t>
            </a:r>
            <a:r>
              <a:rPr lang="en-US" sz="3200" smtClean="0">
                <a:latin typeface="Rockwell" pitchFamily="18" charset="0"/>
              </a:rPr>
              <a:t>: the movement of particles from an area of </a:t>
            </a:r>
            <a:r>
              <a:rPr lang="en-US" sz="3200" b="1" u="sng" smtClean="0">
                <a:latin typeface="Rockwell" pitchFamily="18" charset="0"/>
              </a:rPr>
              <a:t>HIGH </a:t>
            </a:r>
            <a:r>
              <a:rPr lang="en-US" sz="3200" smtClean="0">
                <a:latin typeface="Rockwell" pitchFamily="18" charset="0"/>
              </a:rPr>
              <a:t>concentration to an area of </a:t>
            </a:r>
            <a:r>
              <a:rPr lang="en-US" sz="3200" b="1" u="sng" smtClean="0">
                <a:latin typeface="Rockwell" pitchFamily="18" charset="0"/>
              </a:rPr>
              <a:t>LOW</a:t>
            </a:r>
            <a:r>
              <a:rPr lang="en-US" sz="3200" smtClean="0">
                <a:latin typeface="Rockwell" pitchFamily="18" charset="0"/>
              </a:rPr>
              <a:t> concentration.</a:t>
            </a:r>
          </a:p>
          <a:p>
            <a:pPr>
              <a:buFont typeface="Wingdings" pitchFamily="2" charset="2"/>
              <a:buNone/>
            </a:pPr>
            <a:r>
              <a:rPr lang="en-US" sz="3200" smtClean="0">
                <a:latin typeface="Rockwell" pitchFamily="18" charset="0"/>
              </a:rPr>
              <a:t>								CELL</a:t>
            </a:r>
          </a:p>
        </p:txBody>
      </p:sp>
      <p:pic>
        <p:nvPicPr>
          <p:cNvPr id="27651" name="Picture 5" descr="diffusion"/>
          <p:cNvPicPr>
            <a:picLocks noChangeAspect="1" noChangeArrowheads="1"/>
          </p:cNvPicPr>
          <p:nvPr/>
        </p:nvPicPr>
        <p:blipFill>
          <a:blip r:embed="rId2"/>
          <a:srcRect/>
          <a:stretch>
            <a:fillRect/>
          </a:stretch>
        </p:blipFill>
        <p:spPr bwMode="auto">
          <a:xfrm>
            <a:off x="498475" y="3257550"/>
            <a:ext cx="4519613" cy="2967038"/>
          </a:xfrm>
          <a:prstGeom prst="rect">
            <a:avLst/>
          </a:prstGeom>
          <a:noFill/>
          <a:ln w="9525">
            <a:noFill/>
            <a:miter lim="800000"/>
            <a:headEnd/>
            <a:tailEnd/>
          </a:ln>
        </p:spPr>
      </p:pic>
      <p:pic>
        <p:nvPicPr>
          <p:cNvPr id="27652" name="Picture 7" descr="ANd9GcT2QwmALn92Ns5eNTDoWFNVORMkqG_y7hkROAjSBQzTsFxz-tSt"/>
          <p:cNvPicPr>
            <a:picLocks noChangeAspect="1" noChangeArrowheads="1"/>
          </p:cNvPicPr>
          <p:nvPr/>
        </p:nvPicPr>
        <p:blipFill>
          <a:blip r:embed="rId3"/>
          <a:srcRect/>
          <a:stretch>
            <a:fillRect/>
          </a:stretch>
        </p:blipFill>
        <p:spPr bwMode="auto">
          <a:xfrm>
            <a:off x="6048375" y="3886200"/>
            <a:ext cx="2921000" cy="218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
        <a:ea typeface=""/>
        <a:cs typeface=""/>
      </a:majorFont>
      <a:minorFont>
        <a:latin typeface=""/>
        <a:ea typeface=""/>
        <a:cs typeface=""/>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1302</TotalTime>
  <Words>480</Words>
  <Application>Microsoft Macintosh PowerPoint</Application>
  <PresentationFormat>On-screen Show (4:3)</PresentationFormat>
  <Paragraphs>94</Paragraphs>
  <Slides>23</Slides>
  <Notes>0</Notes>
  <HiddenSlides>0</HiddenSlides>
  <MMClips>0</MMClips>
  <ScaleCrop>false</ScaleCrop>
  <HeadingPairs>
    <vt:vector size="6" baseType="variant">
      <vt:variant>
        <vt:lpstr>Fonts Used</vt:lpstr>
      </vt:variant>
      <vt:variant>
        <vt:i4>4</vt:i4>
      </vt:variant>
      <vt:variant>
        <vt:lpstr>Design Template</vt:lpstr>
      </vt:variant>
      <vt:variant>
        <vt:i4>16</vt:i4>
      </vt:variant>
      <vt:variant>
        <vt:lpstr>Slide Titles</vt:lpstr>
      </vt:variant>
      <vt:variant>
        <vt:i4>23</vt:i4>
      </vt:variant>
    </vt:vector>
  </HeadingPairs>
  <TitlesOfParts>
    <vt:vector size="43" baseType="lpstr">
      <vt:lpstr>Arial</vt:lpstr>
      <vt:lpstr>Wingdings</vt:lpstr>
      <vt:lpstr>Calibri</vt:lpstr>
      <vt:lpstr>Rockwell</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Cell Boundaries</vt:lpstr>
      <vt:lpstr>Objectives:</vt:lpstr>
      <vt:lpstr>Structure: Cell Membrane </vt:lpstr>
      <vt:lpstr>The composition of nearly all cell membranes is a double-layered sheet called a lipid bilayer. </vt:lpstr>
      <vt:lpstr>Cell with Lipid Bilayer</vt:lpstr>
      <vt:lpstr>Structure: Cell Wall </vt:lpstr>
      <vt:lpstr>Function:</vt:lpstr>
      <vt:lpstr>How do molecules get in and out of the cell? </vt:lpstr>
      <vt:lpstr>Diffusion</vt:lpstr>
      <vt:lpstr>Diffusion</vt:lpstr>
      <vt:lpstr>Diffusion </vt:lpstr>
      <vt:lpstr>Important Terms</vt:lpstr>
      <vt:lpstr>Osmosis </vt:lpstr>
      <vt:lpstr>Osmosis</vt:lpstr>
      <vt:lpstr>Water will move across the membrane until equilibrium is reached</vt:lpstr>
      <vt:lpstr>The cell is mostly made up of water.  The movement of water can impact the shape of the cell.  </vt:lpstr>
      <vt:lpstr>Objectives: </vt:lpstr>
      <vt:lpstr>Passive Transport </vt:lpstr>
      <vt:lpstr>Molecules that are too large cannot just pass through the membrane  </vt:lpstr>
      <vt:lpstr>Cells sometimes move materials in opposite direction—against the gradient ( Low  High )  </vt:lpstr>
      <vt:lpstr>Active Transport:         Endocytosis and Exocytosis  </vt:lpstr>
      <vt:lpstr>Label this image!</vt:lpstr>
      <vt:lpstr>  </vt:lpstr>
    </vt:vector>
  </TitlesOfParts>
  <Company>University of Minnesota Twin Cities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Macromolecules</dc:title>
  <dc:creator>Christina Bartoszewski</dc:creator>
  <cp:lastModifiedBy>0 0</cp:lastModifiedBy>
  <cp:revision>16</cp:revision>
  <dcterms:created xsi:type="dcterms:W3CDTF">2013-11-05T12:29:45Z</dcterms:created>
  <dcterms:modified xsi:type="dcterms:W3CDTF">2015-12-04T12:23:34Z</dcterms:modified>
</cp:coreProperties>
</file>