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5BA386-BB8B-4D22-89BE-68FC13B6F058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DEBAF0-BE53-477D-B98E-6726CC245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07A4C-05DC-4AC9-80C4-67122EB826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91D3-C9BF-4214-B1BE-89151A9D8767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D378-173F-48DA-837B-370DE6B06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90BD-8394-4F77-A859-C9ADE0954BE0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7A88-8506-4105-95C1-F2B117CE8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1676-238C-4758-8E7B-3F60C680211A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AEDA-47D7-4DA0-947E-3F7C1EC6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0DB1-31CE-4C27-AAEF-C687D2545537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9133-40D9-4553-AEDF-226E65C08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7AF6-0872-48B2-A339-9FEFDC6BD207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899A-9574-46BA-AC08-5C916A39D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4F66-BABD-4D96-9C68-AAC90972ED53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BAA2-B37A-4B82-9252-47CEA4C4F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89C1-4106-41C8-ACF1-653D90C971F8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E493-DB45-4893-ABF0-27359D74F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3917-EA0A-45CC-A511-4141728C3BC1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9758-16EA-487A-B783-BD1884D5D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BCF1-C544-4B64-B07F-119BFC00219F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3B96-82AE-4B8A-B3A3-A32C6A9EB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9F72-C0D4-4DB4-8A40-0231F2C3650C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949A-892C-49E5-AA0B-4ED0BDD28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6854-7BE8-416F-A539-1C7A2A1022F5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E02C-10AD-45A5-BEB9-06C8335FE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69DAF-6E2B-417A-B845-1DF775C9B97A}" type="datetimeFigureOut">
              <a:rPr lang="en-US"/>
              <a:pPr>
                <a:defRPr/>
              </a:pPr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0DED8F-BFED-46B0-BBEB-1E73CE12F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0" r:id="rId2"/>
    <p:sldLayoutId id="2147483879" r:id="rId3"/>
    <p:sldLayoutId id="2147483878" r:id="rId4"/>
    <p:sldLayoutId id="2147483877" r:id="rId5"/>
    <p:sldLayoutId id="2147483876" r:id="rId6"/>
    <p:sldLayoutId id="2147483875" r:id="rId7"/>
    <p:sldLayoutId id="2147483874" r:id="rId8"/>
    <p:sldLayoutId id="2147483873" r:id="rId9"/>
    <p:sldLayoutId id="2147483872" r:id="rId10"/>
    <p:sldLayoutId id="21474838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:\\pubs.rsc.org\services\images\RSCpubs.ePlatform.Service.FreeContent.ImageService.svc\ImageService\Articleimage\2014\TB\c4tb00168k\c4tb00168k-f2_hi-res.g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2: Macromolecules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=H8WJ2KENlK0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5. </a:t>
            </a:r>
            <a:r>
              <a:rPr lang="en-US" b="1" u="sng" smtClean="0">
                <a:solidFill>
                  <a:srgbClr val="FF0000"/>
                </a:solidFill>
              </a:rPr>
              <a:t>Di</a:t>
            </a:r>
            <a:r>
              <a:rPr lang="en-US" smtClean="0">
                <a:solidFill>
                  <a:srgbClr val="FF0000"/>
                </a:solidFill>
              </a:rPr>
              <a:t>saccharides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Two monosaccharides joined together using </a:t>
            </a:r>
            <a:r>
              <a:rPr lang="en-US" u="sng" smtClean="0"/>
              <a:t>dehydration</a:t>
            </a:r>
            <a:r>
              <a:rPr lang="en-US" smtClean="0"/>
              <a:t> synthesis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2805113"/>
            <a:ext cx="66135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b.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u="sng" dirty="0" smtClean="0"/>
              <a:t>Sucr</a:t>
            </a:r>
            <a:r>
              <a:rPr lang="en-US" sz="4000" i="1" u="sng" dirty="0" smtClean="0"/>
              <a:t>ose</a:t>
            </a:r>
            <a:r>
              <a:rPr lang="en-US" sz="4000" i="1" dirty="0" smtClean="0"/>
              <a:t> – </a:t>
            </a:r>
            <a:r>
              <a:rPr lang="en-US" sz="4000" dirty="0" smtClean="0"/>
              <a:t>table sugar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4000" i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u="sng" dirty="0" smtClean="0"/>
              <a:t>Lact</a:t>
            </a:r>
            <a:r>
              <a:rPr lang="en-US" sz="4000" i="1" u="sng" dirty="0" smtClean="0"/>
              <a:t>ose</a:t>
            </a:r>
            <a:r>
              <a:rPr lang="en-US" sz="4000" i="1" dirty="0" smtClean="0"/>
              <a:t> – </a:t>
            </a:r>
            <a:r>
              <a:rPr lang="en-US" sz="4000" dirty="0" smtClean="0"/>
              <a:t>found in milk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4000" i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u="sng" dirty="0" smtClean="0"/>
              <a:t>Malt</a:t>
            </a:r>
            <a:r>
              <a:rPr lang="en-US" sz="4000" i="1" u="sng" dirty="0" smtClean="0"/>
              <a:t>ose</a:t>
            </a:r>
            <a:r>
              <a:rPr lang="en-US" sz="4000" i="1" dirty="0" smtClean="0"/>
              <a:t> – </a:t>
            </a:r>
            <a:r>
              <a:rPr lang="en-US" sz="4000" dirty="0" smtClean="0"/>
              <a:t>used in making root beer </a:t>
            </a:r>
            <a:endParaRPr lang="en-US" sz="4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6. </a:t>
            </a:r>
            <a:r>
              <a:rPr lang="en-US" u="sng" smtClean="0">
                <a:solidFill>
                  <a:srgbClr val="FF0000"/>
                </a:solidFill>
              </a:rPr>
              <a:t>Poly</a:t>
            </a:r>
            <a:r>
              <a:rPr lang="en-US" smtClean="0">
                <a:solidFill>
                  <a:srgbClr val="FF0000"/>
                </a:solidFill>
              </a:rPr>
              <a:t>saccharides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Long chains </a:t>
            </a:r>
            <a:r>
              <a:rPr lang="en-US" smtClean="0"/>
              <a:t>of monosaccharides with more nutritional value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82863"/>
            <a:ext cx="5629275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238" y="2919413"/>
            <a:ext cx="304641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b. How are they stored?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71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Plants store them in </a:t>
            </a:r>
            <a:r>
              <a:rPr lang="en-US" u="sng" smtClean="0"/>
              <a:t>roots</a:t>
            </a:r>
            <a:r>
              <a:rPr lang="en-US" smtClean="0"/>
              <a:t> and </a:t>
            </a:r>
            <a:r>
              <a:rPr lang="en-US" u="sng" smtClean="0"/>
              <a:t>cell walls.</a:t>
            </a:r>
          </a:p>
          <a:p>
            <a:pPr marL="857250" lvl="1" indent="-457200">
              <a:buFontTx/>
              <a:buChar char="-"/>
            </a:pPr>
            <a:r>
              <a:rPr lang="en-US" smtClean="0"/>
              <a:t>ex: cellulose</a:t>
            </a:r>
            <a:endParaRPr lang="en-US" u="sng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Animals store them as </a:t>
            </a:r>
            <a:r>
              <a:rPr lang="en-US" u="sng" smtClean="0"/>
              <a:t>glycogen</a:t>
            </a:r>
            <a:r>
              <a:rPr lang="en-US" smtClean="0"/>
              <a:t> in </a:t>
            </a:r>
            <a:r>
              <a:rPr lang="en-US" u="sng" smtClean="0"/>
              <a:t>muscles.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1417638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4486275"/>
            <a:ext cx="5549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95525"/>
            <a:ext cx="3763963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11223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38" y="3695700"/>
            <a:ext cx="3484562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20533157">
            <a:off x="938504" y="736131"/>
            <a:ext cx="3904880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Proteins</a:t>
            </a:r>
            <a:endParaRPr lang="en-US" sz="6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7. General Information 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8229600" cy="4525963"/>
          </a:xfrm>
        </p:spPr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Are large molecules formed by </a:t>
            </a:r>
            <a:r>
              <a:rPr lang="en-US" u="sng" smtClean="0"/>
              <a:t>smaller molecules</a:t>
            </a:r>
            <a:r>
              <a:rPr lang="en-US" smtClean="0"/>
              <a:t> called </a:t>
            </a:r>
            <a:r>
              <a:rPr lang="en-US" u="sng" smtClean="0"/>
              <a:t>amino acids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Amino acids building blocks of </a:t>
            </a:r>
            <a:r>
              <a:rPr lang="en-US" u="sng" smtClean="0"/>
              <a:t>proteins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3519488"/>
            <a:ext cx="32797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0852" y="6380946"/>
            <a:ext cx="2526897" cy="477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Hair strand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3411538"/>
            <a:ext cx="2687637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8. Functions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114800" cy="5257800"/>
          </a:xfrm>
        </p:spPr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Proteins</a:t>
            </a:r>
            <a:r>
              <a:rPr lang="en-US" smtClean="0"/>
              <a:t> are in cells for </a:t>
            </a:r>
            <a:r>
              <a:rPr lang="en-US" u="sng" smtClean="0"/>
              <a:t>transport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Some are </a:t>
            </a:r>
            <a:r>
              <a:rPr lang="en-US" u="sng" smtClean="0"/>
              <a:t>enzymes</a:t>
            </a:r>
            <a:r>
              <a:rPr lang="en-US" smtClean="0"/>
              <a:t> which speed up reactions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Signal </a:t>
            </a:r>
            <a:r>
              <a:rPr lang="en-US" u="sng" smtClean="0"/>
              <a:t>hormones</a:t>
            </a:r>
          </a:p>
          <a:p>
            <a:pPr marL="514350" indent="-514350">
              <a:buFont typeface="Arial" charset="0"/>
              <a:buAutoNum type="alphaLcPeriod"/>
            </a:pPr>
            <a:endParaRPr lang="en-US" u="sng" smtClean="0"/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Transport </a:t>
            </a:r>
            <a:r>
              <a:rPr lang="en-US" u="sng" smtClean="0"/>
              <a:t>oxygen 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17638"/>
            <a:ext cx="4572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63" y="3651250"/>
            <a:ext cx="26812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9. Amino Acids 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20</a:t>
            </a:r>
            <a:r>
              <a:rPr lang="en-US" smtClean="0"/>
              <a:t> different amino acids found in </a:t>
            </a:r>
            <a:r>
              <a:rPr lang="en-US" u="sng" smtClean="0"/>
              <a:t>proteins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some are </a:t>
            </a:r>
            <a:r>
              <a:rPr lang="en-US" u="sng" smtClean="0"/>
              <a:t>polar</a:t>
            </a:r>
            <a:r>
              <a:rPr lang="en-US" smtClean="0"/>
              <a:t> and some are </a:t>
            </a:r>
            <a:r>
              <a:rPr lang="en-US" u="sng" smtClean="0"/>
              <a:t>non-polar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some are </a:t>
            </a:r>
            <a:r>
              <a:rPr lang="en-US" u="sng" smtClean="0"/>
              <a:t>electrically</a:t>
            </a:r>
            <a:r>
              <a:rPr lang="en-US" smtClean="0"/>
              <a:t> charged and some are not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Proteins </a:t>
            </a:r>
            <a:r>
              <a:rPr lang="en-US" u="sng" smtClean="0"/>
              <a:t>fold</a:t>
            </a:r>
            <a:r>
              <a:rPr lang="en-US" smtClean="0"/>
              <a:t> into complex shapes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325" y="4884738"/>
            <a:ext cx="4711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6399" y="5449285"/>
            <a:ext cx="36475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 Structure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 amino acids 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84600" y="6191250"/>
            <a:ext cx="488950" cy="27305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21" b="11121"/>
          <a:stretch>
            <a:fillRect/>
          </a:stretch>
        </p:blipFill>
        <p:spPr>
          <a:xfrm>
            <a:off x="-60325" y="711200"/>
            <a:ext cx="9204325" cy="5507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93700"/>
            <a:ext cx="7620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Introduction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a. Inorganic compounds </a:t>
            </a:r>
            <a:r>
              <a:rPr lang="en-US" smtClean="0"/>
              <a:t>are used in nonliving matter </a:t>
            </a:r>
            <a:r>
              <a:rPr lang="en-US" u="sng" smtClean="0"/>
              <a:t>non-living matter.</a:t>
            </a:r>
            <a:endParaRPr lang="en-US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2903538"/>
            <a:ext cx="3163887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2938463"/>
            <a:ext cx="3014662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5886" y="2938465"/>
            <a:ext cx="1486010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Table Salt</a:t>
            </a:r>
            <a:endParaRPr lang="en-US" sz="2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6878638" y="3176588"/>
            <a:ext cx="10207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latin typeface="Calibri" pitchFamily="34" charset="0"/>
              </a:rPr>
              <a:t>Water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7625"/>
            <a:ext cx="84026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10. Level of Structure in Protein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hapes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a. </a:t>
            </a:r>
            <a:r>
              <a:rPr lang="en-US" u="sng" smtClean="0"/>
              <a:t>Primary </a:t>
            </a:r>
            <a:r>
              <a:rPr lang="en-US" smtClean="0"/>
              <a:t>= unique sequence of amino acids 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775" y="2784475"/>
            <a:ext cx="64023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b. </a:t>
            </a:r>
            <a:r>
              <a:rPr lang="en-US" u="sng" smtClean="0"/>
              <a:t>Secondary</a:t>
            </a:r>
            <a:r>
              <a:rPr lang="en-US" smtClean="0"/>
              <a:t> = fold into patterns</a:t>
            </a:r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669" r="5669"/>
          <a:stretch>
            <a:fillRect/>
          </a:stretch>
        </p:blipFill>
        <p:spPr>
          <a:xfrm>
            <a:off x="323850" y="1600200"/>
            <a:ext cx="822960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c. </a:t>
            </a:r>
            <a:r>
              <a:rPr lang="en-US" u="sng" smtClean="0"/>
              <a:t>Tertiary</a:t>
            </a:r>
            <a:r>
              <a:rPr lang="en-US" smtClean="0"/>
              <a:t> = 3D shape</a:t>
            </a:r>
          </a:p>
        </p:txBody>
      </p:sp>
      <p:pic>
        <p:nvPicPr>
          <p:cNvPr id="368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8363"/>
            <a:ext cx="8507412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65113" y="274638"/>
            <a:ext cx="8682037" cy="1143000"/>
          </a:xfrm>
        </p:spPr>
        <p:txBody>
          <a:bodyPr/>
          <a:lstStyle/>
          <a:p>
            <a:r>
              <a:rPr lang="en-US" sz="3500" smtClean="0"/>
              <a:t>d. Quaternary = </a:t>
            </a:r>
            <a:r>
              <a:rPr lang="en-US" sz="3500" u="sng" smtClean="0"/>
              <a:t>combining other proteins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2108200"/>
            <a:ext cx="837882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http://pubs.rsc.org/services/images/RSCpubs.ePlatform.Service.FreeContent.ImageService.svc/ImageService/Articleimage/2014/TB/c4tb00168k/c4tb00168k-f2_hi-res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31788" y="2009775"/>
            <a:ext cx="86709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11. Examples 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Enzymes = promote </a:t>
            </a:r>
            <a:r>
              <a:rPr lang="en-US" u="sng" smtClean="0"/>
              <a:t>chemical reactions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Collagen</a:t>
            </a:r>
            <a:r>
              <a:rPr lang="en-US" smtClean="0"/>
              <a:t> found in skin, ligaments, tendons and bones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u="sng" smtClean="0"/>
              <a:t>Antibodies</a:t>
            </a:r>
            <a:r>
              <a:rPr lang="en-US" smtClean="0"/>
              <a:t> = help defend your body against </a:t>
            </a:r>
            <a:r>
              <a:rPr lang="en-US" u="sng" smtClean="0"/>
              <a:t>infection 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Hemoglobin = a </a:t>
            </a:r>
            <a:r>
              <a:rPr lang="en-US" u="sng" smtClean="0"/>
              <a:t>protein</a:t>
            </a:r>
            <a:r>
              <a:rPr lang="en-US" smtClean="0"/>
              <a:t> that carries </a:t>
            </a:r>
            <a:r>
              <a:rPr lang="en-US" u="sng" smtClean="0"/>
              <a:t>oxygen</a:t>
            </a:r>
            <a:r>
              <a:rPr lang="en-US" smtClean="0"/>
              <a:t> in your blood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12. Enzymes 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A chemical reaction is a process that </a:t>
            </a:r>
            <a:r>
              <a:rPr lang="en-US" u="sng" smtClean="0"/>
              <a:t>changes one set of chemicals into another set of chemicals.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Involves the changes in chemical bonds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01713" y="4441825"/>
            <a:ext cx="2465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  <a:ea typeface="ＭＳ Ｐゴシック" pitchFamily="34" charset="-128"/>
              </a:rPr>
              <a:t>Reactants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3640138" y="4933950"/>
            <a:ext cx="1447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408613" y="4579938"/>
            <a:ext cx="2382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  <a:ea typeface="ＭＳ Ｐゴシック" pitchFamily="34" charset="-128"/>
              </a:rPr>
              <a:t>Products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17525" y="5287963"/>
            <a:ext cx="312261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>
                <a:latin typeface="Calibri" pitchFamily="34" charset="0"/>
                <a:ea typeface="ＭＳ Ｐゴシック" pitchFamily="34" charset="-128"/>
              </a:rPr>
              <a:t>The elements and compounds that </a:t>
            </a:r>
            <a:r>
              <a:rPr lang="en-US" sz="25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enter </a:t>
            </a:r>
            <a:r>
              <a:rPr lang="en-US" sz="2500">
                <a:latin typeface="Calibri" pitchFamily="34" charset="0"/>
                <a:ea typeface="ＭＳ Ｐゴシック" pitchFamily="34" charset="-128"/>
              </a:rPr>
              <a:t>a chemical reaction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398963" y="5303838"/>
            <a:ext cx="4572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500">
                <a:latin typeface="Calibri" pitchFamily="34" charset="0"/>
                <a:ea typeface="ＭＳ Ｐゴシック" pitchFamily="34" charset="-128"/>
              </a:rPr>
              <a:t>The elements and compounds that are </a:t>
            </a:r>
            <a:r>
              <a:rPr lang="en-US" sz="25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produced by </a:t>
            </a:r>
          </a:p>
          <a:p>
            <a:pPr algn="r"/>
            <a:r>
              <a:rPr lang="en-US" sz="2500">
                <a:latin typeface="Calibri" pitchFamily="34" charset="0"/>
                <a:ea typeface="ＭＳ Ｐゴシック" pitchFamily="34" charset="-128"/>
              </a:rPr>
              <a:t>a chemical reaction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500" smtClean="0"/>
              <a:t>c. </a:t>
            </a:r>
            <a:r>
              <a:rPr lang="en-US" sz="3500" smtClean="0">
                <a:ea typeface="ＭＳ Ｐゴシック" pitchFamily="34" charset="-128"/>
              </a:rPr>
              <a:t>Activation energy is the </a:t>
            </a:r>
            <a:r>
              <a:rPr lang="en-US" sz="3500" u="sng" smtClean="0">
                <a:ea typeface="ＭＳ Ｐゴシック" pitchFamily="34" charset="-128"/>
              </a:rPr>
              <a:t>energy needed to get the reaction started</a:t>
            </a:r>
            <a:r>
              <a:rPr lang="en-US" sz="350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350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sz="3500" smtClean="0"/>
          </a:p>
        </p:txBody>
      </p:sp>
      <p:pic>
        <p:nvPicPr>
          <p:cNvPr id="41986" name="Picture 2" descr="A Energy.png"/>
          <p:cNvPicPr>
            <a:picLocks noChangeAspect="1"/>
          </p:cNvPicPr>
          <p:nvPr/>
        </p:nvPicPr>
        <p:blipFill>
          <a:blip r:embed="rId2"/>
          <a:srcRect t="14674"/>
          <a:stretch>
            <a:fillRect/>
          </a:stretch>
        </p:blipFill>
        <p:spPr bwMode="auto">
          <a:xfrm>
            <a:off x="914400" y="2419350"/>
            <a:ext cx="73152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412875" y="1865313"/>
            <a:ext cx="5181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>
                <a:latin typeface="Calibri" pitchFamily="34" charset="0"/>
                <a:ea typeface="ＭＳ Ｐゴシック" pitchFamily="34" charset="-128"/>
              </a:rPr>
              <a:t>A + B		          C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622675" y="2170113"/>
            <a:ext cx="1447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d. Chemical reactions that are slow or need a lot of energy are made possible by </a:t>
            </a:r>
            <a:r>
              <a:rPr lang="en-US" dirty="0" smtClean="0">
                <a:solidFill>
                  <a:srgbClr val="FF0000"/>
                </a:solidFill>
              </a:rPr>
              <a:t>catalysts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571500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A </a:t>
            </a:r>
            <a:r>
              <a:rPr lang="en-US" u="sng" dirty="0"/>
              <a:t>catalyst</a:t>
            </a:r>
            <a:r>
              <a:rPr lang="en-US" dirty="0"/>
              <a:t> is a substance that </a:t>
            </a:r>
            <a:r>
              <a:rPr lang="en-US" u="sng" dirty="0">
                <a:solidFill>
                  <a:srgbClr val="000000"/>
                </a:solidFill>
              </a:rPr>
              <a:t>speeds up the rate</a:t>
            </a:r>
            <a:r>
              <a:rPr lang="en-US" dirty="0"/>
              <a:t> of a chemical reaction</a:t>
            </a:r>
            <a:r>
              <a:rPr lang="en-US" dirty="0" smtClean="0"/>
              <a:t>.</a:t>
            </a:r>
          </a:p>
          <a:p>
            <a:pPr marL="571500" indent="-571500" fontAlgn="auto">
              <a:spcAft>
                <a:spcPts val="0"/>
              </a:spcAft>
              <a:buFont typeface="Arial"/>
              <a:buAutoNum type="romanLcPeriod"/>
              <a:defRPr/>
            </a:pPr>
            <a:endParaRPr lang="en-US" dirty="0"/>
          </a:p>
          <a:p>
            <a:pPr marL="571500" indent="-571500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Catalysts </a:t>
            </a:r>
            <a:r>
              <a:rPr lang="en-US" dirty="0"/>
              <a:t>work by </a:t>
            </a:r>
            <a:r>
              <a:rPr lang="en-US" u="sng" dirty="0">
                <a:solidFill>
                  <a:srgbClr val="000000"/>
                </a:solidFill>
              </a:rPr>
              <a:t>lowering a reaction's activation energy</a:t>
            </a:r>
            <a:r>
              <a:rPr lang="en-US" dirty="0"/>
              <a:t>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000" smtClean="0"/>
              <a:t>e. Enzymes are </a:t>
            </a:r>
            <a:r>
              <a:rPr lang="en-US" sz="3000" u="sng" smtClean="0">
                <a:solidFill>
                  <a:srgbClr val="000000"/>
                </a:solidFill>
              </a:rPr>
              <a:t>proteins</a:t>
            </a:r>
            <a:r>
              <a:rPr lang="en-US" sz="3000" smtClean="0">
                <a:solidFill>
                  <a:srgbClr val="000000"/>
                </a:solidFill>
              </a:rPr>
              <a:t> that act as biological catalysts</a:t>
            </a:r>
            <a:r>
              <a:rPr lang="en-US" sz="3000" smtClean="0"/>
              <a:t>.</a:t>
            </a:r>
          </a:p>
          <a:p>
            <a:pPr lvl="1"/>
            <a:endParaRPr lang="en-US" sz="3000" b="1" smtClean="0"/>
          </a:p>
          <a:p>
            <a:pPr marL="0" indent="0">
              <a:buFont typeface="Arial" charset="0"/>
              <a:buNone/>
            </a:pPr>
            <a:r>
              <a:rPr lang="en-US" sz="3000" smtClean="0"/>
              <a:t>f. Enzymes speed up chemical reactions that take place in cells.</a:t>
            </a:r>
          </a:p>
          <a:p>
            <a:pPr lvl="1"/>
            <a:endParaRPr lang="en-US" sz="3000" smtClean="0"/>
          </a:p>
          <a:p>
            <a:pPr marL="0" indent="0">
              <a:buFont typeface="Arial" charset="0"/>
              <a:buNone/>
            </a:pPr>
            <a:r>
              <a:rPr lang="en-US" sz="3000" smtClean="0"/>
              <a:t>g. Enzymes act by </a:t>
            </a:r>
            <a:r>
              <a:rPr lang="en-US" sz="3000" u="sng" smtClean="0">
                <a:solidFill>
                  <a:srgbClr val="000000"/>
                </a:solidFill>
              </a:rPr>
              <a:t>lower</a:t>
            </a:r>
            <a:r>
              <a:rPr lang="en-US" sz="3000" smtClean="0">
                <a:solidFill>
                  <a:srgbClr val="000000"/>
                </a:solidFill>
              </a:rPr>
              <a:t> the activation energy.</a:t>
            </a:r>
          </a:p>
          <a:p>
            <a:pPr marL="0" indent="0">
              <a:buFont typeface="Arial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Introduction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57913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b. Organic Molecules </a:t>
            </a:r>
            <a:r>
              <a:rPr lang="en-US" dirty="0" smtClean="0"/>
              <a:t>contain       </a:t>
            </a:r>
            <a:r>
              <a:rPr lang="en-US" u="sng" dirty="0" smtClean="0"/>
              <a:t>carbon &amp; hydrogen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u="sng" dirty="0"/>
          </a:p>
          <a:p>
            <a:pPr marL="455613" indent="-455613" fontAlgn="auto">
              <a:spcAft>
                <a:spcPts val="0"/>
              </a:spcAft>
              <a:buFont typeface="Arial"/>
              <a:buAutoNum type="romanLcPeriod"/>
              <a:defRPr/>
            </a:pPr>
            <a:r>
              <a:rPr lang="en-US" dirty="0" smtClean="0"/>
              <a:t>Variety of combinations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caused by Carbon having </a:t>
            </a:r>
            <a:r>
              <a:rPr lang="en-US" b="1" u="sng" dirty="0" smtClean="0"/>
              <a:t>4</a:t>
            </a:r>
            <a:r>
              <a:rPr lang="en-US" dirty="0" smtClean="0"/>
              <a:t>      	     	valence electrons.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13" y="2844800"/>
            <a:ext cx="2844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enzymes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Enzymes provide an active site</a:t>
            </a:r>
            <a:r>
              <a:rPr lang="en-US" dirty="0" smtClean="0"/>
              <a:t> where reactants can be brought together to react, reducing the activation energy needed for reaction.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h. </a:t>
            </a:r>
            <a:r>
              <a:rPr lang="en-US" u="sng" dirty="0" smtClean="0">
                <a:solidFill>
                  <a:srgbClr val="000000"/>
                </a:solidFill>
              </a:rPr>
              <a:t>Substrates</a:t>
            </a:r>
            <a:r>
              <a:rPr lang="en-US" dirty="0" smtClean="0">
                <a:solidFill>
                  <a:srgbClr val="000000"/>
                </a:solidFill>
              </a:rPr>
              <a:t> are the reactants </a:t>
            </a:r>
            <a:r>
              <a:rPr lang="en-US" dirty="0" smtClean="0"/>
              <a:t>of enzyme-catalyzed reactions.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		    	Substrates    					</a:t>
            </a:r>
            <a:r>
              <a:rPr lang="en-US" dirty="0">
                <a:ea typeface="ＭＳ Ｐゴシック"/>
                <a:cs typeface="ＭＳ Ｐゴシック"/>
              </a:rPr>
              <a:t>Products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3733800" y="5722938"/>
            <a:ext cx="1447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733800" y="5064125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Enzyme</a:t>
            </a:r>
            <a:endParaRPr lang="en-US" sz="3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4" descr="grap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444500"/>
            <a:ext cx="7159625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Lock and Key Model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3084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Lock-and-key_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2481263"/>
            <a:ext cx="4703762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1. Functional group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u="sng" smtClean="0"/>
              <a:t>group of atoms </a:t>
            </a:r>
            <a:r>
              <a:rPr lang="en-US" smtClean="0"/>
              <a:t>within a molecule that interacts in a </a:t>
            </a:r>
            <a:r>
              <a:rPr lang="en-US" u="sng" smtClean="0"/>
              <a:t>predictable</a:t>
            </a:r>
            <a:r>
              <a:rPr lang="en-US" smtClean="0"/>
              <a:t> way with other molecules. 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5825"/>
            <a:ext cx="9144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Macromolecules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b="1" u="sng" smtClean="0">
                <a:solidFill>
                  <a:srgbClr val="FF0000"/>
                </a:solidFill>
              </a:rPr>
              <a:t>Mono</a:t>
            </a:r>
            <a:r>
              <a:rPr lang="en-US" smtClean="0">
                <a:solidFill>
                  <a:srgbClr val="FF0000"/>
                </a:solidFill>
              </a:rPr>
              <a:t>mers</a:t>
            </a:r>
            <a:r>
              <a:rPr lang="en-US" smtClean="0"/>
              <a:t> are </a:t>
            </a:r>
            <a:r>
              <a:rPr lang="en-US" u="sng" smtClean="0"/>
              <a:t>small similar molecules </a:t>
            </a:r>
            <a:r>
              <a:rPr lang="en-US" smtClean="0"/>
              <a:t>used to build larger molecules.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  <a:p>
            <a:pPr marL="514350" indent="-514350">
              <a:buFont typeface="Arial" charset="0"/>
              <a:buAutoNum type="alphaLcPeriod"/>
            </a:pPr>
            <a:r>
              <a:rPr lang="en-US" b="1" u="sng" smtClean="0">
                <a:solidFill>
                  <a:srgbClr val="FF0000"/>
                </a:solidFill>
              </a:rPr>
              <a:t>Poly</a:t>
            </a:r>
            <a:r>
              <a:rPr lang="en-US" smtClean="0">
                <a:solidFill>
                  <a:srgbClr val="FF0000"/>
                </a:solidFill>
              </a:rPr>
              <a:t>mers</a:t>
            </a:r>
            <a:r>
              <a:rPr lang="en-US" smtClean="0"/>
              <a:t> are </a:t>
            </a:r>
            <a:r>
              <a:rPr lang="en-US" u="sng" smtClean="0"/>
              <a:t>large chains</a:t>
            </a:r>
            <a:r>
              <a:rPr lang="en-US" smtClean="0"/>
              <a:t> of monomers joined together.</a:t>
            </a:r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  <a:p>
            <a:pPr marL="514350" indent="-514350">
              <a:buFont typeface="Arial" charset="0"/>
              <a:buAutoNum type="alphaLcPeriod"/>
            </a:pPr>
            <a:endParaRPr lang="en-US" smtClean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88" y="2881313"/>
            <a:ext cx="9239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3150" y="2881313"/>
            <a:ext cx="9239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838" y="2709863"/>
            <a:ext cx="9239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4910138"/>
            <a:ext cx="38338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96063" y="4683125"/>
            <a:ext cx="2090737" cy="2016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Examples: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Carbohydrates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Lipids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Proteins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/>
              <a:t>Nucleic Acids 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3. Producing a Macromolecule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Dehydration Synthesis</a:t>
            </a:r>
            <a:endParaRPr lang="en-US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When 2 monomers join together and give off </a:t>
            </a:r>
            <a:r>
              <a:rPr lang="en-US" u="sng" dirty="0" smtClean="0"/>
              <a:t>a water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</p:txBody>
      </p:sp>
      <p:pic>
        <p:nvPicPr>
          <p:cNvPr id="19459" name="Picture 1" descr="Description: ttps://kasper-achs-block2.wikispaces.com/file/view/Dehydration.jpg/213937474/341x199/Dehyd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38" y="3109913"/>
            <a:ext cx="585628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b. Hydrolysis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of going from a polymer to a monomer</a:t>
            </a:r>
          </a:p>
          <a:p>
            <a:r>
              <a:rPr lang="en-US" u="sng" smtClean="0"/>
              <a:t>Add water </a:t>
            </a:r>
            <a:r>
              <a:rPr lang="en-US" smtClean="0"/>
              <a:t>to a polymer 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3621088"/>
            <a:ext cx="68310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Carbohydrates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1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c. Are organic compounds made of </a:t>
            </a:r>
            <a:r>
              <a:rPr lang="en-US" u="sng" smtClean="0"/>
              <a:t>sugar.</a:t>
            </a:r>
          </a:p>
          <a:p>
            <a:pPr marL="0" indent="0">
              <a:buFont typeface="Arial" charset="0"/>
              <a:buNone/>
            </a:pPr>
            <a:endParaRPr lang="en-US" u="sng" smtClean="0"/>
          </a:p>
          <a:p>
            <a:pPr marL="0" indent="0">
              <a:buFont typeface="Arial" charset="0"/>
              <a:buNone/>
            </a:pPr>
            <a:r>
              <a:rPr lang="en-US" smtClean="0"/>
              <a:t>d. </a:t>
            </a:r>
            <a:r>
              <a:rPr lang="en-US" u="sng" smtClean="0"/>
              <a:t>Structurally</a:t>
            </a:r>
            <a:r>
              <a:rPr lang="en-US" smtClean="0"/>
              <a:t> important in plants, bacteria and insects.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e. Molecular structure is </a:t>
            </a:r>
            <a:r>
              <a:rPr lang="en-US" u="sng" smtClean="0"/>
              <a:t>H-C-OH</a:t>
            </a:r>
          </a:p>
          <a:p>
            <a:pPr marL="0" indent="0">
              <a:buFont typeface="Arial" charset="0"/>
              <a:buNone/>
            </a:pPr>
            <a:endParaRPr lang="en-US" u="sng" smtClean="0"/>
          </a:p>
          <a:p>
            <a:pPr marL="0" indent="0" algn="ctr">
              <a:buFont typeface="Arial" charset="0"/>
              <a:buNone/>
            </a:pPr>
            <a:r>
              <a:rPr lang="en-US" sz="4000" u="sng" smtClean="0"/>
              <a:t>RATIO – 1C : 2H : 1O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4. </a:t>
            </a:r>
            <a:r>
              <a:rPr lang="en-US" b="1" u="sng" smtClean="0">
                <a:solidFill>
                  <a:srgbClr val="FF0000"/>
                </a:solidFill>
              </a:rPr>
              <a:t>Mono</a:t>
            </a:r>
            <a:r>
              <a:rPr lang="en-US" smtClean="0">
                <a:solidFill>
                  <a:srgbClr val="FF0000"/>
                </a:solidFill>
              </a:rPr>
              <a:t>saccharides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Single </a:t>
            </a:r>
            <a:r>
              <a:rPr lang="en-US" u="sng" smtClean="0"/>
              <a:t>sugars </a:t>
            </a:r>
          </a:p>
          <a:p>
            <a:pPr marL="514350" indent="-514350">
              <a:buFont typeface="Arial" charset="0"/>
              <a:buAutoNum type="alphaLcPeriod"/>
            </a:pPr>
            <a:r>
              <a:rPr lang="en-US" smtClean="0"/>
              <a:t>Building blocks of </a:t>
            </a:r>
            <a:r>
              <a:rPr lang="en-US" u="sng" smtClean="0"/>
              <a:t>carbohydrates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3144838"/>
            <a:ext cx="6838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496</Words>
  <Application>Microsoft Macintosh PowerPoint</Application>
  <PresentationFormat>On-screen Show (4:3)</PresentationFormat>
  <Paragraphs>108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Arial</vt:lpstr>
      <vt:lpstr>ＭＳ Ｐゴシック</vt:lpstr>
      <vt:lpstr>Office Theme</vt:lpstr>
      <vt:lpstr>Chapter 2: Macromolecules</vt:lpstr>
      <vt:lpstr>1. Introduction </vt:lpstr>
      <vt:lpstr> Introduction </vt:lpstr>
      <vt:lpstr>1. Functional group </vt:lpstr>
      <vt:lpstr>2. Macromolecules</vt:lpstr>
      <vt:lpstr>3. Producing a Macromolecule</vt:lpstr>
      <vt:lpstr>b. Hydrolysis</vt:lpstr>
      <vt:lpstr>Carbohydrates</vt:lpstr>
      <vt:lpstr>4. Monosaccharides </vt:lpstr>
      <vt:lpstr>5. Disaccharides </vt:lpstr>
      <vt:lpstr>b. Examples</vt:lpstr>
      <vt:lpstr>6. Polysaccharides </vt:lpstr>
      <vt:lpstr>b. How are they stored?</vt:lpstr>
      <vt:lpstr>Slide 14</vt:lpstr>
      <vt:lpstr>7. General Information </vt:lpstr>
      <vt:lpstr>8. Functions</vt:lpstr>
      <vt:lpstr>9. Amino Acids </vt:lpstr>
      <vt:lpstr>Slide 18</vt:lpstr>
      <vt:lpstr>Slide 19</vt:lpstr>
      <vt:lpstr>10. Level of Structure in Protein Shapes</vt:lpstr>
      <vt:lpstr>b. Secondary = fold into patterns</vt:lpstr>
      <vt:lpstr>c. Tertiary = 3D shape</vt:lpstr>
      <vt:lpstr>d. Quaternary = combining other proteins</vt:lpstr>
      <vt:lpstr>Slide 24</vt:lpstr>
      <vt:lpstr>11. Examples </vt:lpstr>
      <vt:lpstr>12. Enzymes </vt:lpstr>
      <vt:lpstr>c. Activation energy is the energy needed to get the reaction started </vt:lpstr>
      <vt:lpstr>d. Chemical reactions that are slow or need a lot of energy are made possible by catalysts. </vt:lpstr>
      <vt:lpstr>Slide 29</vt:lpstr>
      <vt:lpstr>How do enzymes work? </vt:lpstr>
      <vt:lpstr>Slide 31</vt:lpstr>
      <vt:lpstr>Lock and Key Model</vt:lpstr>
    </vt:vector>
  </TitlesOfParts>
  <Company>University of Minnesota Twin Cities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Bartoszewski</dc:creator>
  <cp:lastModifiedBy>0 0</cp:lastModifiedBy>
  <cp:revision>16</cp:revision>
  <dcterms:created xsi:type="dcterms:W3CDTF">2015-09-29T03:17:46Z</dcterms:created>
  <dcterms:modified xsi:type="dcterms:W3CDTF">2015-10-01T11:24:02Z</dcterms:modified>
</cp:coreProperties>
</file>