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embeddedFontLst>
    <p:embeddedFont>
      <p:font typeface="Comic Sans MS" pitchFamily="66" charset="0"/>
      <p:regular r:id="rId38"/>
      <p:bold r:id="rId39"/>
    </p:embeddedFont>
    <p:embeddedFont>
      <p:font typeface="Arial Black" pitchFamily="34" charset="0"/>
      <p:bold r:id="rId4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47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15362" name="Shape 4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41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3794" name="Shape 14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33795" name="Shape 143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3796" name="Shape 14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3797" name="Shape 145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33798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5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5842" name="Shape 154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35843" name="Shape 155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5844" name="Shape 156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5845" name="Shape 157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35846" name="Shape 1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65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7890" name="Shape 166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37891" name="Shape 16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7892" name="Shape 168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7893" name="Shape 169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37894" name="Shape 17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77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9938" name="Shape 178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39939" name="Shape 179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9940" name="Shape 180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9941" name="Shape 181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39942" name="Shape 18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90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41986" name="Shape 19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97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44034" name="Shape 198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44035" name="Shape 199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44036" name="Shape 200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44037" name="Shape 201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44038" name="Shape 20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208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46082" name="Shape 20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218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48130" name="Shape 21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223"/>
          <p:cNvSpPr>
            <a:spLocks noGrp="1" noRot="1"/>
          </p:cNvSpPr>
          <p:nvPr>
            <p:ph type="sldImg" idx="2"/>
          </p:nvPr>
        </p:nvSpPr>
        <p:spPr>
          <a:noFill/>
          <a:ln w="9525">
            <a:round/>
          </a:ln>
        </p:spPr>
      </p:sp>
      <p:sp>
        <p:nvSpPr>
          <p:cNvPr id="50178" name="Shape 22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230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2226" name="Shape 23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52227" name="Shape 23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2228" name="Shape 23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2229" name="Shape 234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52230" name="Shape 23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1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7410" name="Shape 6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17411" name="Shape 63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7412" name="Shape 6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7413" name="Shape 65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17414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241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4274" name="Shape 24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54275" name="Shape 243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4276" name="Shape 24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4277" name="Shape 245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54278" name="Shape 2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252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6322" name="Shape 25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56323" name="Shape 254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6324" name="Shape 25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6325" name="Shape 256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56326" name="Shape 2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26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8370" name="Shape 265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58371" name="Shape 26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8372" name="Shape 267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8373" name="Shape 268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58374" name="Shape 2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275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0418" name="Shape 276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60419" name="Shape 27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0420" name="Shape 278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0421" name="Shape 279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60422" name="Shape 2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287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2466" name="Shape 288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62467" name="Shape 289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2468" name="Shape 290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2469" name="Shape 291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62470" name="Shape 29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301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4514" name="Shape 30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64515" name="Shape 303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4516" name="Shape 30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4517" name="Shape 305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64518" name="Shape 30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31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6562" name="Shape 314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4</a:t>
            </a:r>
          </a:p>
        </p:txBody>
      </p:sp>
      <p:sp>
        <p:nvSpPr>
          <p:cNvPr id="66563" name="Shape 315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6564" name="Shape 316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6565" name="Shape 317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66566" name="Shape 31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323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68610" name="Shape 32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hape 325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F70B22DF-C355-49A3-BCA8-A434EFB72CDD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27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330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70658" name="Shape 33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hape 33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B7F7E9B6-B2C9-4731-9E1D-F22D3AF34BF0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28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hape 337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72706" name="Shape 33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hape 339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FC62AD23-E3C5-4958-BA3D-E375729A3E42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29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1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19458" name="Shape 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346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74754" name="Shape 34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hape 348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4F850836-18EF-4152-A611-21C736834B1E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30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356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76802" name="Shape 3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hape 358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DBBBB6F6-FD3B-4C99-BD5C-F18B266EA79A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31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363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78850" name="Shape 36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hape 365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1224BFB5-2F0C-4187-B371-08FE024EBF8E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32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hape 371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80898" name="Shape 3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hape 37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EC870D61-2DB5-421C-B14B-780331D73D6F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33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hape 379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82946" name="Shape 3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hape 38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BD59B1CF-EEEC-4DF6-9C38-42ED89DE62BE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34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hape 390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84994" name="Shape 39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hape 39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Times New Roman" pitchFamily="18" charset="0"/>
              <a:buNone/>
            </a:pPr>
            <a:fld id="{5E9B9A19-0C90-47F0-BFE5-FBB15D9B176F}" type="slidenum">
              <a:rPr lang="en-US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>
                <a:buClr>
                  <a:srgbClr val="000000"/>
                </a:buClr>
                <a:buSzPct val="25000"/>
                <a:buFont typeface="Times New Roman" pitchFamily="18" charset="0"/>
                <a:buNone/>
              </a:pPr>
              <a:t>35</a:t>
            </a:fld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8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21506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5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23554" name="Shape 8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9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5602" name="Shape 94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25603" name="Shape 95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5604" name="Shape 96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5605" name="Shape 97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25606" name="Shape 9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5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7650" name="Shape 106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27651" name="Shape 10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7652" name="Shape 108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7653" name="Shape 109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27654" name="Shape 11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17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9698" name="Shape 118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29699" name="Shape 119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9700" name="Shape 120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9701" name="Shape 121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29702" name="Shape 12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29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1746" name="Shape 130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4450" rIns="90475" bIns="44450" anchor="b"/>
          <a:lstStyle/>
          <a:p>
            <a:pPr algn="r">
              <a:buClr>
                <a:srgbClr val="000000"/>
              </a:buClr>
              <a:buSzPct val="25000"/>
              <a:buFont typeface="Times New Roman" pitchFamily="18" charset="0"/>
              <a:buNone/>
            </a:pPr>
            <a:r>
              <a:rPr 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</a:p>
        </p:txBody>
      </p:sp>
      <p:sp>
        <p:nvSpPr>
          <p:cNvPr id="31747" name="Shape 131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1748" name="Shape 13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1749" name="Shape 133"/>
          <p:cNvSpPr>
            <a:spLocks noGrp="1" noRo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noFill/>
          <a:ln>
            <a:noFill/>
          </a:ln>
        </p:spPr>
      </p:sp>
      <p:sp>
        <p:nvSpPr>
          <p:cNvPr id="31750" name="Shape 1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0475" tIns="44450" rIns="90475" bIns="4445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Times New Roman"/>
              <a:buNone/>
              <a:defRPr sz="20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8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6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4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4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4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4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4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  <p:sldLayoutId id="214748366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44"/>
          <p:cNvSpPr txBox="1">
            <a:spLocks noGrp="1"/>
          </p:cNvSpPr>
          <p:nvPr>
            <p:ph type="title"/>
          </p:nvPr>
        </p:nvSpPr>
        <p:spPr>
          <a:xfrm>
            <a:off x="152400" y="838200"/>
            <a:ext cx="88392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The Extraordinary Properties of Water</a:t>
            </a: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endParaRPr lang="en-US" sz="48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14338" name="Shape 4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286000"/>
            <a:ext cx="392906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36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2770" name="Shape 137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2771" name="Shape 138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Properties of Water</a:t>
            </a:r>
          </a:p>
        </p:txBody>
      </p:sp>
      <p:sp>
        <p:nvSpPr>
          <p:cNvPr id="32772" name="Shape 139"/>
          <p:cNvSpPr txBox="1">
            <a:spLocks noGrp="1"/>
          </p:cNvSpPr>
          <p:nvPr>
            <p:ph type="body" idx="1"/>
          </p:nvPr>
        </p:nvSpPr>
        <p:spPr/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Cohesion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Adhesion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Specific Heat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48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4818" name="Shape 149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4819" name="Shape 150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Properties of Water</a:t>
            </a:r>
          </a:p>
        </p:txBody>
      </p:sp>
      <p:sp>
        <p:nvSpPr>
          <p:cNvPr id="34820" name="Shape 151"/>
          <p:cNvSpPr txBox="1">
            <a:spLocks noGrp="1"/>
          </p:cNvSpPr>
          <p:nvPr>
            <p:ph type="body" idx="1"/>
          </p:nvPr>
        </p:nvSpPr>
        <p:spPr/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Cohesion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Adhesion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Specific Heat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Heat of Vaporization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60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6866" name="Shape 16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6867" name="Shape 162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Properties of Water</a:t>
            </a:r>
          </a:p>
        </p:txBody>
      </p:sp>
      <p:sp>
        <p:nvSpPr>
          <p:cNvPr id="36868" name="Shape 163"/>
          <p:cNvSpPr txBox="1">
            <a:spLocks noGrp="1"/>
          </p:cNvSpPr>
          <p:nvPr>
            <p:ph type="body" idx="1"/>
          </p:nvPr>
        </p:nvSpPr>
        <p:spPr/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Cohesion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Adhesion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Specific Heat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Heat of Vaporization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Less Dense as a Solid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7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8914" name="Shape 173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Cohesion</a:t>
            </a:r>
            <a:b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</a:br>
            <a:endParaRPr lang="en-US" b="1" smtClean="0">
              <a:solidFill>
                <a:srgbClr val="FFFF00"/>
              </a:solidFill>
              <a:latin typeface="Comic Sans MS" pitchFamily="66" charset="0"/>
              <a:cs typeface="Arial" charset="0"/>
              <a:sym typeface="Comic Sans MS" pitchFamily="66" charset="0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62000" y="990600"/>
            <a:ext cx="7772400" cy="43434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Attraction between particles of the same substance 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sz="3000" b="1">
                <a:solidFill>
                  <a:schemeClr val="lt1"/>
                </a:solidFill>
              </a:rPr>
              <a:t> 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water is attracted to itself)</a:t>
            </a:r>
          </a:p>
          <a:p>
            <a:pPr indent="-342900" eaLnBrk="1" fontAlgn="auto" hangingPunct="1">
              <a:spcBef>
                <a:spcPts val="600"/>
              </a:spcBef>
              <a:buClr>
                <a:srgbClr val="FFFF00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Results in </a:t>
            </a:r>
            <a:r>
              <a:rPr lang="en-US" sz="3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Surface tension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(a measure of the strength of water’s surface)</a:t>
            </a:r>
          </a:p>
          <a:p>
            <a:pPr indent="-342900" eaLnBrk="1" fontAlgn="auto" hangingPunct="1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Produces a </a:t>
            </a:r>
            <a:r>
              <a:rPr lang="en-US" sz="3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surface film 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water that </a:t>
            </a:r>
            <a:r>
              <a:rPr lang="en-US" sz="30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allows insects to walk on the surface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water </a:t>
            </a:r>
          </a:p>
          <a:p>
            <a:pPr marL="0" indent="0" eaLnBrk="1" fontAlgn="auto" hangingPunct="1">
              <a:spcBef>
                <a:spcPts val="0"/>
              </a:spcBef>
              <a:buFont typeface="Times New Roman"/>
              <a:buNone/>
              <a:defRPr/>
            </a:pPr>
            <a:endParaRPr sz="3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8916" name="Shape 17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410200"/>
            <a:ext cx="274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84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Cohesion …</a:t>
            </a:r>
          </a:p>
        </p:txBody>
      </p:sp>
      <p:pic>
        <p:nvPicPr>
          <p:cNvPr id="40962" name="Shape 18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738" y="1384300"/>
            <a:ext cx="32766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Shape 186"/>
          <p:cNvPicPr preferRelativeResize="0">
            <a:picLocks noChangeAspect="1" noChangeArrowheads="1"/>
          </p:cNvPicPr>
          <p:nvPr/>
        </p:nvPicPr>
        <p:blipFill>
          <a:blip r:embed="rId4"/>
          <a:srcRect l="3999" b="10678"/>
          <a:stretch>
            <a:fillRect/>
          </a:stretch>
        </p:blipFill>
        <p:spPr bwMode="auto">
          <a:xfrm>
            <a:off x="4552950" y="2071688"/>
            <a:ext cx="434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Shape 187"/>
          <p:cNvPicPr preferRelativeResize="0">
            <a:picLocks noChangeAspect="1" noChangeArrowheads="1"/>
          </p:cNvPicPr>
          <p:nvPr/>
        </p:nvPicPr>
        <p:blipFill>
          <a:blip r:embed="rId5"/>
          <a:srcRect l="16000" t="25145" b="13718"/>
          <a:stretch>
            <a:fillRect/>
          </a:stretch>
        </p:blipFill>
        <p:spPr bwMode="auto">
          <a:xfrm>
            <a:off x="457200" y="3962400"/>
            <a:ext cx="4000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Shape 188"/>
          <p:cNvSpPr txBox="1">
            <a:spLocks noChangeArrowheads="1"/>
          </p:cNvSpPr>
          <p:nvPr/>
        </p:nvSpPr>
        <p:spPr bwMode="auto">
          <a:xfrm>
            <a:off x="4800600" y="5867400"/>
            <a:ext cx="419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SzPct val="25000"/>
              <a:buFont typeface="Comic Sans MS" pitchFamily="66" charset="0"/>
              <a:buNone/>
            </a:pPr>
            <a:r>
              <a:rPr lang="en-US" sz="2400" b="1">
                <a:latin typeface="Comic Sans MS" pitchFamily="66" charset="0"/>
                <a:sym typeface="Comic Sans MS" pitchFamily="66" charset="0"/>
              </a:rPr>
              <a:t>Helps insects walk across water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93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43010" name="Shape 19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Adhesion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305800" cy="51816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sz="28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Attraction between two different substances</a:t>
            </a:r>
            <a:r>
              <a:rPr lang="en-US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eaLnBrk="1" fontAlgn="auto" hangingPunct="1">
              <a:spcBef>
                <a:spcPts val="56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will make </a:t>
            </a:r>
            <a:r>
              <a:rPr lang="en-US" sz="28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bonds with other surfaces</a:t>
            </a:r>
            <a:r>
              <a:rPr lang="en-US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such as glass, soil, plant tissues, and cotton. </a:t>
            </a:r>
          </a:p>
          <a:p>
            <a:pPr indent="-342900" eaLnBrk="1" fontAlgn="auto" hangingPunct="1">
              <a:spcBef>
                <a:spcPts val="560"/>
              </a:spcBef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sz="28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Capillary</a:t>
            </a:r>
            <a:r>
              <a:rPr lang="en-US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action</a:t>
            </a:r>
            <a:r>
              <a:rPr lang="en-US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-water molecules will “tow” each other along when in a thin glass tube.</a:t>
            </a:r>
          </a:p>
          <a:p>
            <a:pPr indent="-342900" eaLnBrk="1" fontAlgn="auto" hangingPunct="1">
              <a:spcBef>
                <a:spcPts val="56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Example: </a:t>
            </a:r>
            <a:r>
              <a:rPr lang="en-US" sz="28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transpiration</a:t>
            </a:r>
            <a:r>
              <a:rPr lang="en-US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process which plants and trees remove water from the soil, and paper towels soak up water.</a:t>
            </a:r>
            <a:r>
              <a:rPr lang="en-US" sz="2800" b="1">
                <a:solidFill>
                  <a:schemeClr val="lt1"/>
                </a:solidFill>
              </a:rPr>
              <a:t> </a:t>
            </a:r>
          </a:p>
          <a:p>
            <a:pPr marL="0" indent="0" eaLnBrk="1" fontAlgn="auto" hangingPunct="1">
              <a:spcBef>
                <a:spcPts val="0"/>
              </a:spcBef>
              <a:buFont typeface="Times New Roman"/>
              <a:buNone/>
              <a:defRPr/>
            </a:pPr>
            <a:endParaRPr sz="2800" b="1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204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Adhesion Causes Capillary Action</a:t>
            </a:r>
          </a:p>
        </p:txBody>
      </p:sp>
      <p:sp>
        <p:nvSpPr>
          <p:cNvPr id="45058" name="Shape 205"/>
          <p:cNvSpPr txBox="1">
            <a:spLocks noChangeArrowheads="1"/>
          </p:cNvSpPr>
          <p:nvPr/>
        </p:nvSpPr>
        <p:spPr bwMode="auto">
          <a:xfrm>
            <a:off x="990600" y="2286000"/>
            <a:ext cx="533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SzPct val="25000"/>
              <a:buFont typeface="Comic Sans MS" pitchFamily="66" charset="0"/>
              <a:buNone/>
            </a:pPr>
            <a:r>
              <a:rPr lang="en-US" sz="3200" b="1">
                <a:latin typeface="Comic Sans MS" pitchFamily="66" charset="0"/>
                <a:sym typeface="Comic Sans MS" pitchFamily="66" charset="0"/>
              </a:rPr>
              <a:t>Which gives water the ability to “climb” structures</a:t>
            </a:r>
          </a:p>
        </p:txBody>
      </p:sp>
      <p:pic>
        <p:nvPicPr>
          <p:cNvPr id="45059" name="Shape 20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057400"/>
            <a:ext cx="2482850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211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Adhesion Also Causes Water to …</a:t>
            </a:r>
          </a:p>
        </p:txBody>
      </p:sp>
      <p:pic>
        <p:nvPicPr>
          <p:cNvPr id="47106" name="Shape 21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057400"/>
            <a:ext cx="3810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Shape 21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981200"/>
            <a:ext cx="3668713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Shape 214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4648200"/>
            <a:ext cx="2819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Shape 215"/>
          <p:cNvSpPr txBox="1">
            <a:spLocks noChangeArrowheads="1"/>
          </p:cNvSpPr>
          <p:nvPr/>
        </p:nvSpPr>
        <p:spPr bwMode="auto">
          <a:xfrm>
            <a:off x="533400" y="5181600"/>
            <a:ext cx="251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SzPct val="25000"/>
              <a:buFont typeface="Comic Sans MS" pitchFamily="66" charset="0"/>
              <a:buNone/>
            </a:pPr>
            <a:r>
              <a:rPr lang="en-US" sz="2400" b="1">
                <a:latin typeface="Comic Sans MS" pitchFamily="66" charset="0"/>
                <a:sym typeface="Comic Sans MS" pitchFamily="66" charset="0"/>
              </a:rPr>
              <a:t>Form spheres &amp; hold onto plant leaves</a:t>
            </a:r>
          </a:p>
        </p:txBody>
      </p:sp>
      <p:sp>
        <p:nvSpPr>
          <p:cNvPr id="47110" name="Shape 216"/>
          <p:cNvSpPr txBox="1">
            <a:spLocks noChangeArrowheads="1"/>
          </p:cNvSpPr>
          <p:nvPr/>
        </p:nvSpPr>
        <p:spPr bwMode="auto">
          <a:xfrm>
            <a:off x="6172200" y="4648200"/>
            <a:ext cx="259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SzPct val="25000"/>
              <a:buFont typeface="Comic Sans MS" pitchFamily="66" charset="0"/>
              <a:buNone/>
            </a:pPr>
            <a:r>
              <a:rPr lang="en-US" sz="2400" b="1">
                <a:latin typeface="Comic Sans MS" pitchFamily="66" charset="0"/>
                <a:sym typeface="Comic Sans MS" pitchFamily="66" charset="0"/>
              </a:rPr>
              <a:t>Attach to a silken spider web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1119188"/>
            <a:ext cx="8097838" cy="5305425"/>
          </a:xfrm>
        </p:spPr>
        <p:txBody>
          <a:bodyPr>
            <a:noAutofit/>
          </a:bodyPr>
          <a:lstStyle/>
          <a:p>
            <a:pPr marL="63500" indent="0" algn="ctr" eaLnBrk="1" fontAlgn="auto" hangingPunct="1">
              <a:lnSpc>
                <a:spcPct val="200000"/>
              </a:lnSpc>
              <a:spcBef>
                <a:spcPts val="0"/>
              </a:spcBef>
              <a:buFont typeface="Times New Roman"/>
              <a:buNone/>
              <a:defRPr/>
            </a:pPr>
            <a:r>
              <a:rPr lang="en-US" sz="3000" b="1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!!!!!STOP!!!!</a:t>
            </a:r>
          </a:p>
          <a:p>
            <a:pPr marL="63500" indent="0" algn="ctr" eaLnBrk="1" fontAlgn="auto" hangingPunct="1">
              <a:lnSpc>
                <a:spcPct val="200000"/>
              </a:lnSpc>
              <a:spcBef>
                <a:spcPts val="0"/>
              </a:spcBef>
              <a:buSzPct val="36666"/>
              <a:buFont typeface="Arial"/>
              <a:buNone/>
              <a:defRPr/>
            </a:pPr>
            <a:r>
              <a:rPr lang="en-US" sz="3000" b="1" u="sng">
                <a:latin typeface="Arial"/>
                <a:ea typeface="Arial"/>
                <a:cs typeface="Arial"/>
                <a:sym typeface="Arial"/>
              </a:rPr>
              <a:t>Under the assignment “Pre-Lab: Molecular Attraction,” click on the Google Form and answer the questions. Once you have completed the google form, you may continue.</a:t>
            </a:r>
          </a:p>
          <a:p>
            <a:pPr algn="ctr" eaLnBrk="1" fontAlgn="auto" hangingPunct="1">
              <a:spcBef>
                <a:spcPts val="0"/>
              </a:spcBef>
              <a:buFont typeface="Times New Roman"/>
              <a:buNone/>
              <a:defRPr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226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1202" name="Shape 22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Specific Heat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 lIns="90475" tIns="44450" rIns="90475" bIns="44450">
            <a:noAutofit/>
          </a:bodyPr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Amount of heat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needed to raise or lower 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1g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of a substance 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1° C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.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endParaRPr lang="en-US" b="1" smtClean="0">
              <a:solidFill>
                <a:srgbClr val="FFFFFF"/>
              </a:solidFill>
              <a:latin typeface="Comic Sans MS" pitchFamily="66" charset="0"/>
              <a:cs typeface="Arial" charset="0"/>
              <a:sym typeface="Comic Sans MS" pitchFamily="66" charset="0"/>
            </a:endParaRP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resists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temperature change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, both for heating and cooling.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endParaRPr lang="en-US" b="1" smtClean="0">
              <a:solidFill>
                <a:srgbClr val="FFFFFF"/>
              </a:solidFill>
              <a:latin typeface="Comic Sans MS" pitchFamily="66" charset="0"/>
              <a:cs typeface="Arial" charset="0"/>
              <a:sym typeface="Comic Sans MS" pitchFamily="66" charset="0"/>
            </a:endParaRP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 can absorb or release large amounts of heat energy with little change in actual temperature.</a:t>
            </a:r>
          </a:p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endParaRPr lang="en-US" b="1" smtClean="0">
              <a:solidFill>
                <a:srgbClr val="FFFFFF"/>
              </a:solidFill>
              <a:latin typeface="Comic Sans MS" pitchFamily="66" charset="0"/>
              <a:cs typeface="Arial" charset="0"/>
              <a:sym typeface="Comic Sans MS" pitchFamily="66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0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6386" name="Shape 51"/>
          <p:cNvSpPr txBox="1">
            <a:spLocks noChangeArrowheads="1"/>
          </p:cNvSpPr>
          <p:nvPr/>
        </p:nvSpPr>
        <p:spPr bwMode="auto">
          <a:xfrm>
            <a:off x="5029200" y="57912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6387" name="Shape 52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water molecule (H</a:t>
            </a:r>
            <a:r>
              <a:rPr lang="en-US" sz="3600" b="1" baseline="-25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O), is made up of </a:t>
            </a:r>
            <a:r>
              <a:rPr lang="en-US" sz="36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</a:t>
            </a:r>
            <a:r>
              <a:rPr lang="en-US" sz="36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atoms --- one </a:t>
            </a:r>
            <a:r>
              <a:rPr lang="en-US" sz="36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oxygen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two </a:t>
            </a:r>
            <a:r>
              <a:rPr lang="en-US" sz="36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114300" eaLnBrk="1" fontAlgn="auto" hangingPunct="1">
              <a:spcBef>
                <a:spcPts val="720"/>
              </a:spcBef>
              <a:buFont typeface="Times New Roman"/>
              <a:buNone/>
              <a:defRPr/>
            </a:pPr>
            <a:endParaRPr sz="36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6389" name="Shape 54"/>
          <p:cNvGrpSpPr>
            <a:grpSpLocks/>
          </p:cNvGrpSpPr>
          <p:nvPr/>
        </p:nvGrpSpPr>
        <p:grpSpPr bwMode="auto">
          <a:xfrm>
            <a:off x="5765800" y="3581400"/>
            <a:ext cx="1854200" cy="1828800"/>
            <a:chOff x="4876800" y="3581400"/>
            <a:chExt cx="1854200" cy="1828800"/>
          </a:xfrm>
        </p:grpSpPr>
        <p:pic>
          <p:nvPicPr>
            <p:cNvPr id="16392" name="Shape 55"/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3000" y="3924300"/>
              <a:ext cx="1778000" cy="1316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3" name="Shape 56"/>
            <p:cNvSpPr txBox="1">
              <a:spLocks noChangeArrowheads="1"/>
            </p:cNvSpPr>
            <p:nvPr/>
          </p:nvSpPr>
          <p:spPr bwMode="auto">
            <a:xfrm>
              <a:off x="4876800" y="3581400"/>
              <a:ext cx="4206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FFFFFF"/>
                </a:buClr>
                <a:buSzPct val="25000"/>
                <a:buFont typeface="Times New Roman" pitchFamily="18" charset="0"/>
                <a:buNone/>
              </a:pPr>
              <a:r>
                <a:rPr lang="en-US" sz="2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H</a:t>
              </a:r>
            </a:p>
          </p:txBody>
        </p:sp>
        <p:sp>
          <p:nvSpPr>
            <p:cNvPr id="16394" name="Shape 57"/>
            <p:cNvSpPr txBox="1">
              <a:spLocks noChangeArrowheads="1"/>
            </p:cNvSpPr>
            <p:nvPr/>
          </p:nvSpPr>
          <p:spPr bwMode="auto">
            <a:xfrm>
              <a:off x="6284912" y="4953000"/>
              <a:ext cx="4206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FFFFFF"/>
                </a:buClr>
                <a:buSzPct val="25000"/>
                <a:buFont typeface="Times New Roman" pitchFamily="18" charset="0"/>
                <a:buNone/>
              </a:pPr>
              <a:r>
                <a:rPr lang="en-US" sz="2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H</a:t>
              </a:r>
            </a:p>
          </p:txBody>
        </p:sp>
      </p:grpSp>
      <p:sp>
        <p:nvSpPr>
          <p:cNvPr id="16390" name="Shape 58"/>
          <p:cNvSpPr txBox="1">
            <a:spLocks noChangeArrowheads="1"/>
          </p:cNvSpPr>
          <p:nvPr/>
        </p:nvSpPr>
        <p:spPr bwMode="auto">
          <a:xfrm>
            <a:off x="6361113" y="525780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FF0000"/>
              </a:buClr>
              <a:buSzPct val="25000"/>
              <a:buFont typeface="Times New Roman" pitchFamily="18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O</a:t>
            </a:r>
          </a:p>
        </p:txBody>
      </p:sp>
      <p:pic>
        <p:nvPicPr>
          <p:cNvPr id="16391" name="Shape 59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013" y="3733800"/>
            <a:ext cx="4502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237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3250" name="Shape 238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Heat of Vaporization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Amount of energy to convert 1g or a substance from a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liquid to a gas</a:t>
            </a:r>
          </a:p>
          <a:p>
            <a:pPr eaLnBrk="1" fontAlgn="auto" hangingPunct="1">
              <a:buFont typeface="Times New Roman"/>
              <a:buNone/>
              <a:defRPr/>
            </a:pP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eaLnBrk="1" fontAlgn="auto" hangingPunct="1"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order for water to evaporate,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bonds must be broken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eaLnBrk="1" fontAlgn="auto" hangingPunct="1">
              <a:buFont typeface="Times New Roman"/>
              <a:buNone/>
              <a:defRPr/>
            </a:pP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eaLnBrk="1" fontAlgn="auto" hangingPunct="1"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water evaporates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it removes a lot of </a:t>
            </a:r>
            <a:r>
              <a:rPr lang="en-US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heat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with it.</a:t>
            </a:r>
          </a:p>
          <a:p>
            <a:pPr marL="0" indent="0" eaLnBrk="1" fontAlgn="auto" hangingPunct="1">
              <a:spcBef>
                <a:spcPts val="0"/>
              </a:spcBef>
              <a:buFont typeface="Times New Roman"/>
              <a:buNone/>
              <a:defRPr/>
            </a:pP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24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5298" name="Shape 249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High Heat of Vaporization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Water's heat of vaporization is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540 cal/g.</a:t>
            </a:r>
          </a:p>
          <a:p>
            <a:pPr indent="-342900" eaLnBrk="1" fontAlgn="auto" hangingPunct="1"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order for water to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evaporate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each gram must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GAIN 540 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calories (temperature doesn’t change --- 100</a:t>
            </a:r>
            <a:r>
              <a:rPr lang="en-US" b="1" baseline="30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C).</a:t>
            </a:r>
          </a:p>
          <a:p>
            <a:pPr indent="-342900" eaLnBrk="1" fontAlgn="auto" hangingPunct="1"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water evaporates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it removes a lot of </a:t>
            </a:r>
            <a:r>
              <a:rPr lang="en-US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heat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with it </a:t>
            </a:r>
            <a:r>
              <a:rPr lang="en-US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(cooling effect)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buFont typeface="Times New Roman"/>
              <a:buNone/>
              <a:defRPr/>
            </a:pP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259"/>
          <p:cNvSpPr txBox="1">
            <a:spLocks noChangeArrowheads="1"/>
          </p:cNvSpPr>
          <p:nvPr/>
        </p:nvSpPr>
        <p:spPr bwMode="auto">
          <a:xfrm>
            <a:off x="1828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7346" name="Shape 260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304800" y="381000"/>
            <a:ext cx="7772400" cy="58674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rgbClr val="FFFF00"/>
              </a:buClr>
              <a:buSzPct val="100000"/>
              <a:buFont typeface="Comic Sans MS"/>
              <a:buChar char="•"/>
              <a:defRPr/>
            </a:pPr>
            <a:r>
              <a:rPr lang="en-US" sz="36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vapor 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forms a kind of global ‘‘blanket” which helps to keep the </a:t>
            </a:r>
            <a:r>
              <a:rPr lang="en-US" sz="36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 warm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eaLnBrk="1" fontAlgn="auto" hangingPunct="1">
              <a:spcBef>
                <a:spcPts val="720"/>
              </a:spcBef>
              <a:buClr>
                <a:srgbClr val="FFFF00"/>
              </a:buClr>
              <a:buSzPct val="100000"/>
              <a:buFont typeface="Comic Sans MS"/>
              <a:buChar char="•"/>
              <a:defRPr/>
            </a:pPr>
            <a:r>
              <a:rPr lang="en-US" sz="36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Heat radiated from the sun 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warmed surface of the earth is </a:t>
            </a:r>
          </a:p>
          <a:p>
            <a:pPr indent="-342900" eaLnBrk="1" fontAlgn="auto" hangingPunct="1">
              <a:spcBef>
                <a:spcPts val="720"/>
              </a:spcBef>
              <a:buClr>
                <a:schemeClr val="lt1"/>
              </a:buClr>
              <a:buSzPct val="25000"/>
              <a:buFont typeface="Comic Sans MS"/>
              <a:buNone/>
              <a:defRPr/>
            </a:pP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sz="36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absorbed and held </a:t>
            </a:r>
          </a:p>
          <a:p>
            <a:pPr indent="-342900" eaLnBrk="1" fontAlgn="auto" hangingPunct="1">
              <a:spcBef>
                <a:spcPts val="720"/>
              </a:spcBef>
              <a:buClr>
                <a:srgbClr val="FFFF00"/>
              </a:buClr>
              <a:buSzPct val="25000"/>
              <a:buFont typeface="Comic Sans MS"/>
              <a:buNone/>
              <a:defRPr/>
            </a:pPr>
            <a:r>
              <a:rPr lang="en-US" sz="36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by the vapor</a:t>
            </a:r>
            <a:r>
              <a:rPr lang="en-US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114300" eaLnBrk="1" fontAlgn="auto" hangingPunct="1">
              <a:spcBef>
                <a:spcPts val="720"/>
              </a:spcBef>
              <a:buFont typeface="Times New Roman"/>
              <a:buNone/>
              <a:defRPr/>
            </a:pPr>
            <a:endParaRPr sz="36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7348" name="Shape 26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340100"/>
            <a:ext cx="28956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27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59394" name="Shape 2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 is Less Dense as a Solid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400" cy="48006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Ice is less dense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 a solid than as a liquid (ice floats)</a:t>
            </a:r>
          </a:p>
          <a:p>
            <a:pPr indent="-342900" eaLnBrk="1" fontAlgn="auto" hangingPunct="1">
              <a:lnSpc>
                <a:spcPct val="120000"/>
              </a:lnSpc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Liquid water has </a:t>
            </a:r>
            <a:r>
              <a:rPr lang="en-US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bonds 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are </a:t>
            </a:r>
            <a:r>
              <a:rPr lang="en-US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constantly being broken and reformed.</a:t>
            </a:r>
          </a:p>
          <a:p>
            <a:pPr indent="-342900" eaLnBrk="1" fontAlgn="auto" hangingPunct="1">
              <a:lnSpc>
                <a:spcPct val="120000"/>
              </a:lnSpc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Frozen water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forms a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crystal-like lattice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whereby molecules are set at fixed distances.</a:t>
            </a:r>
          </a:p>
          <a:p>
            <a:pPr marL="0" indent="0" eaLnBrk="1" fontAlgn="auto" hangingPunct="1">
              <a:spcBef>
                <a:spcPts val="0"/>
              </a:spcBef>
              <a:buFont typeface="Times New Roman"/>
              <a:buNone/>
              <a:defRPr/>
            </a:pP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28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457200" y="0"/>
            <a:ext cx="86868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  <a:defRPr/>
            </a:pPr>
            <a:r>
              <a:rPr lang="en-US" sz="4800" b="1" kern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is Less Dense as a Solid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sz="3600" b="1" ker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is ice and which is water?</a:t>
            </a:r>
          </a:p>
          <a:p>
            <a:pPr indent="2286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3600" b="1" kern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203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3200" b="1" ker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52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2400" b="1" ker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2400" b="1" ker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1443" name="Shape 28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638" y="2514600"/>
            <a:ext cx="373856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Shape 285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2590800"/>
            <a:ext cx="35925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294"/>
          <p:cNvSpPr txBox="1"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95" name="Shape 295"/>
          <p:cNvSpPr txBox="1"/>
          <p:nvPr/>
        </p:nvSpPr>
        <p:spPr>
          <a:xfrm>
            <a:off x="0" y="228600"/>
            <a:ext cx="9067800" cy="4879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  <a:defRPr/>
            </a:pPr>
            <a:r>
              <a:rPr lang="en-US" sz="4800" b="1" kern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is Less Dense as a Solid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4800" b="1" kern="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203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3200" b="1" ker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03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3200" b="1" ker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03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3200" b="1" ker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52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pPr>
            <a:endParaRPr sz="2400" b="1" ker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2400" b="1" ker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3491" name="Shape 29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638" y="2514600"/>
            <a:ext cx="373856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Shape 29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2590800"/>
            <a:ext cx="35925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Shape 298"/>
          <p:cNvSpPr txBox="1">
            <a:spLocks noChangeArrowheads="1"/>
          </p:cNvSpPr>
          <p:nvPr/>
        </p:nvSpPr>
        <p:spPr bwMode="auto">
          <a:xfrm>
            <a:off x="1973263" y="1652588"/>
            <a:ext cx="1603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FF0000"/>
              </a:buClr>
              <a:buSzPct val="25000"/>
              <a:buFont typeface="Comic Sans MS" pitchFamily="66" charset="0"/>
              <a:buNone/>
            </a:pPr>
            <a:r>
              <a:rPr lang="en-US" sz="3600" b="1">
                <a:solidFill>
                  <a:srgbClr val="FF0000"/>
                </a:solidFill>
                <a:latin typeface="Comic Sans MS" pitchFamily="66" charset="0"/>
                <a:sym typeface="Comic Sans MS" pitchFamily="66" charset="0"/>
              </a:rPr>
              <a:t>Water</a:t>
            </a:r>
          </a:p>
        </p:txBody>
      </p:sp>
      <p:sp>
        <p:nvSpPr>
          <p:cNvPr id="63494" name="Shape 299"/>
          <p:cNvSpPr txBox="1">
            <a:spLocks noChangeArrowheads="1"/>
          </p:cNvSpPr>
          <p:nvPr/>
        </p:nvSpPr>
        <p:spPr bwMode="auto">
          <a:xfrm>
            <a:off x="6324600" y="1652588"/>
            <a:ext cx="923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FF0000"/>
              </a:buClr>
              <a:buSzPct val="25000"/>
              <a:buFont typeface="Comic Sans MS" pitchFamily="66" charset="0"/>
              <a:buNone/>
            </a:pPr>
            <a:r>
              <a:rPr lang="en-US" sz="3600" b="1">
                <a:solidFill>
                  <a:srgbClr val="FF0000"/>
                </a:solidFill>
                <a:latin typeface="Comic Sans MS" pitchFamily="66" charset="0"/>
                <a:sym typeface="Comic Sans MS" pitchFamily="66" charset="0"/>
              </a:rPr>
              <a:t>Ice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308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5538" name="Shape 309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65539" name="Shape 310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Homeostasis</a:t>
            </a:r>
          </a:p>
        </p:txBody>
      </p:sp>
      <p:sp>
        <p:nvSpPr>
          <p:cNvPr id="65540" name="Shape 311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382000" cy="4953000"/>
          </a:xfrm>
        </p:spPr>
        <p:txBody>
          <a:bodyPr lIns="90475" tIns="44450" rIns="90475" bIns="4445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Ability to maintain a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steady state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despite changing conditions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 is important to this process because:</a:t>
            </a:r>
          </a:p>
          <a:p>
            <a:pPr lvl="1" indent="-28575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omic Sans MS" pitchFamily="66" charset="0"/>
              <a:buNone/>
            </a:pP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a.  Makes a </a:t>
            </a:r>
            <a:r>
              <a:rPr lang="en-US" sz="32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good insulator</a:t>
            </a:r>
          </a:p>
          <a:p>
            <a:pPr lvl="1" indent="-28575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omic Sans MS" pitchFamily="66" charset="0"/>
              <a:buNone/>
            </a:pP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b.  Resists temperature change</a:t>
            </a:r>
          </a:p>
          <a:p>
            <a:pPr lvl="1" indent="-28575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omic Sans MS" pitchFamily="66" charset="0"/>
              <a:buNone/>
            </a:pP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c.  </a:t>
            </a:r>
            <a:r>
              <a:rPr lang="en-US" sz="32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Universal solvent</a:t>
            </a:r>
          </a:p>
          <a:p>
            <a:pPr lvl="1" indent="-28575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omic Sans MS" pitchFamily="66" charset="0"/>
              <a:buNone/>
            </a:pP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d.  Coolant</a:t>
            </a:r>
          </a:p>
          <a:p>
            <a:pPr lvl="1" indent="-28575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omic Sans MS" pitchFamily="66" charset="0"/>
              <a:buNone/>
            </a:pP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e.  Ice protects against temperature      	  extremes (</a:t>
            </a:r>
            <a:r>
              <a:rPr lang="en-US" sz="32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insulates</a:t>
            </a: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frozen lakes)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320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Solutions &amp; Suspensions</a:t>
            </a:r>
          </a:p>
        </p:txBody>
      </p:sp>
      <p:sp>
        <p:nvSpPr>
          <p:cNvPr id="67586" name="Shape 321"/>
          <p:cNvSpPr txBox="1">
            <a:spLocks noGrp="1"/>
          </p:cNvSpPr>
          <p:nvPr>
            <p:ph type="body" idx="1"/>
          </p:nvPr>
        </p:nvSpPr>
        <p:spPr/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36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 is usually part of a </a:t>
            </a:r>
            <a:r>
              <a:rPr lang="en-US" sz="36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mixture.</a:t>
            </a:r>
          </a:p>
          <a:p>
            <a:pPr indent="-342900" eaLnBrk="1" hangingPunct="1">
              <a:spcBef>
                <a:spcPts val="72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36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There are two types of mixtures:</a:t>
            </a:r>
          </a:p>
          <a:p>
            <a:pPr lvl="1" indent="-285750" eaLnBrk="1" hangingPunct="1">
              <a:spcBef>
                <a:spcPts val="725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–"/>
            </a:pPr>
            <a:r>
              <a:rPr lang="en-US" sz="36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Solutions</a:t>
            </a:r>
          </a:p>
          <a:p>
            <a:pPr lvl="1" indent="-285750" eaLnBrk="1" hangingPunct="1">
              <a:spcBef>
                <a:spcPts val="725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–"/>
            </a:pPr>
            <a:r>
              <a:rPr lang="en-US" sz="36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Suspensions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327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Solution</a:t>
            </a:r>
          </a:p>
        </p:txBody>
      </p:sp>
      <p:sp>
        <p:nvSpPr>
          <p:cNvPr id="69634" name="Shape 328"/>
          <p:cNvSpPr txBox="1">
            <a:spLocks noGrp="1"/>
          </p:cNvSpPr>
          <p:nvPr>
            <p:ph type="body" idx="1"/>
          </p:nvPr>
        </p:nvSpPr>
        <p:spPr/>
        <p:txBody>
          <a:bodyPr lIns="90475" tIns="44450" rIns="90475" bIns="4445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Ionic compounds disperse as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ions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in water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00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Evenly distributed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SOLUTE</a:t>
            </a:r>
          </a:p>
          <a:p>
            <a:pPr lvl="1" indent="-28575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–"/>
            </a:pP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Substance that is being dissolved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SOLVENT</a:t>
            </a:r>
          </a:p>
          <a:p>
            <a:pPr lvl="1" indent="-28575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–"/>
            </a:pPr>
            <a:r>
              <a:rPr lang="en-US" sz="32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Substance into which the solute dissolves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hape 334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Solution</a:t>
            </a:r>
          </a:p>
        </p:txBody>
      </p:sp>
      <p:pic>
        <p:nvPicPr>
          <p:cNvPr id="71682" name="Shape 33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8001000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 is Polar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each water molecule, the </a:t>
            </a:r>
            <a:r>
              <a:rPr lang="en-US" sz="3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oxygen atom attracts more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than its "fair share" of </a:t>
            </a:r>
            <a:r>
              <a:rPr lang="en-US" sz="3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electrons</a:t>
            </a:r>
          </a:p>
          <a:p>
            <a:pPr indent="-342900" eaLnBrk="1" fontAlgn="auto" hangingPunct="1">
              <a:spcBef>
                <a:spcPts val="60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30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oxygen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end “acts” </a:t>
            </a:r>
            <a:r>
              <a:rPr lang="en-US" sz="30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negative</a:t>
            </a:r>
          </a:p>
          <a:p>
            <a:pPr indent="-342900" eaLnBrk="1" fontAlgn="auto" hangingPunct="1">
              <a:spcBef>
                <a:spcPts val="60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30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end “acts” </a:t>
            </a:r>
            <a:r>
              <a:rPr lang="en-US" sz="30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positive</a:t>
            </a:r>
          </a:p>
          <a:p>
            <a:pPr indent="-342900" eaLnBrk="1" fontAlgn="auto" hangingPunct="1">
              <a:spcBef>
                <a:spcPts val="60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Causes the water to be </a:t>
            </a:r>
            <a:r>
              <a:rPr lang="en-US" sz="30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POLAR</a:t>
            </a:r>
          </a:p>
          <a:p>
            <a:pPr indent="-342900" eaLnBrk="1" fontAlgn="auto" hangingPunct="1">
              <a:spcBef>
                <a:spcPts val="60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However, Water is </a:t>
            </a:r>
            <a:r>
              <a:rPr lang="en-US" sz="3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neutral</a:t>
            </a:r>
            <a:r>
              <a:rPr lang="en-US" sz="30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(equal number of e- and p+) --- </a:t>
            </a:r>
            <a:r>
              <a:rPr lang="en-US" sz="3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Zero Net Charge</a:t>
            </a:r>
          </a:p>
          <a:p>
            <a:pPr marL="0" indent="0" eaLnBrk="1" fontAlgn="auto" hangingPunct="1">
              <a:spcBef>
                <a:spcPts val="0"/>
              </a:spcBef>
              <a:buFont typeface="Times New Roman"/>
              <a:buNone/>
              <a:defRPr/>
            </a:pPr>
            <a:endParaRPr sz="3000" b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341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Suspensions</a:t>
            </a:r>
          </a:p>
        </p:txBody>
      </p:sp>
      <p:sp>
        <p:nvSpPr>
          <p:cNvPr id="73730" name="Shape 3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Substances that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don’t dissolve but separate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into tiny pieces.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Water keeps the pieces suspended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so they don’t settle out.</a:t>
            </a:r>
          </a:p>
        </p:txBody>
      </p:sp>
      <p:pic>
        <p:nvPicPr>
          <p:cNvPr id="73731" name="Shape 34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886200"/>
            <a:ext cx="1612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2" name="Shape 34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219200"/>
            <a:ext cx="22860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350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Acids, Bases and pH</a:t>
            </a:r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omic Sans MS"/>
              <a:buNone/>
              <a:defRPr/>
            </a:pP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water molecule 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550 million naturally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dissociates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into a Hydrogen Ion </a:t>
            </a:r>
            <a:r>
              <a:rPr lang="en-US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(H+) 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a Hydroxide Ion </a:t>
            </a:r>
            <a:r>
              <a:rPr lang="en-US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(OH-)</a:t>
            </a:r>
          </a:p>
          <a:p>
            <a:pPr eaLnBrk="1" fontAlgn="auto" hangingPunct="1">
              <a:lnSpc>
                <a:spcPct val="90000"/>
              </a:lnSpc>
              <a:buFont typeface="Times New Roman"/>
              <a:buNone/>
              <a:defRPr/>
            </a:pP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eaLnBrk="1" fontAlgn="auto" hangingPunct="1">
              <a:lnSpc>
                <a:spcPct val="90000"/>
              </a:lnSpc>
              <a:buFont typeface="Times New Roman"/>
              <a:buNone/>
              <a:defRPr/>
            </a:pP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eaLnBrk="1" fontAlgn="auto" hangingPunct="1">
              <a:lnSpc>
                <a:spcPct val="90000"/>
              </a:lnSpc>
              <a:spcBef>
                <a:spcPts val="480"/>
              </a:spcBef>
              <a:buFont typeface="Times New Roman"/>
              <a:buNone/>
              <a:defRPr/>
            </a:pPr>
            <a:endParaRPr sz="2400" b="1">
              <a:solidFill>
                <a:schemeClr val="lt1"/>
              </a:solidFill>
            </a:endParaRPr>
          </a:p>
          <a:p>
            <a:pPr indent="-342900" eaLnBrk="1" fontAlgn="auto" hangingPunct="1">
              <a:lnSpc>
                <a:spcPct val="90000"/>
              </a:lnSpc>
              <a:spcBef>
                <a:spcPts val="480"/>
              </a:spcBef>
              <a:buFont typeface="Times New Roman"/>
              <a:buNone/>
              <a:defRPr/>
            </a:pPr>
            <a:endParaRPr sz="2400" b="1">
              <a:solidFill>
                <a:schemeClr val="lt1"/>
              </a:solidFill>
            </a:endParaRPr>
          </a:p>
          <a:p>
            <a:pPr indent="-190500" eaLnBrk="1" fontAlgn="auto" hangingPunct="1">
              <a:lnSpc>
                <a:spcPct val="90000"/>
              </a:lnSpc>
              <a:spcBef>
                <a:spcPts val="480"/>
              </a:spcBef>
              <a:buFont typeface="Times New Roman"/>
              <a:buNone/>
              <a:defRPr/>
            </a:pPr>
            <a:endParaRPr sz="2400" b="1">
              <a:solidFill>
                <a:schemeClr val="lt1"/>
              </a:solidFill>
            </a:endParaRPr>
          </a:p>
          <a:p>
            <a:pPr indent="-342900" eaLnBrk="1" fontAlgn="auto" hangingPunct="1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25000"/>
              <a:buFont typeface="Times New Roman"/>
              <a:buNone/>
              <a:defRPr/>
            </a:pPr>
            <a:r>
              <a:rPr lang="en-US" sz="2400" b="1">
                <a:solidFill>
                  <a:schemeClr val="lt1"/>
                </a:solidFill>
              </a:rPr>
              <a:t>                     </a:t>
            </a:r>
            <a:r>
              <a:rPr lang="en-US" sz="24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Ion          Hydroxide Ion</a:t>
            </a:r>
          </a:p>
          <a:p>
            <a:pPr indent="-342900" eaLnBrk="1" fontAlgn="auto" hangingPunct="1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25000"/>
              <a:buFont typeface="Comic Sans MS"/>
              <a:buNone/>
              <a:defRPr/>
            </a:pPr>
            <a:r>
              <a:rPr lang="en-US" sz="24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Acid                         </a:t>
            </a:r>
            <a:r>
              <a:rPr lang="en-US" sz="24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Base</a:t>
            </a:r>
          </a:p>
        </p:txBody>
      </p:sp>
      <p:sp>
        <p:nvSpPr>
          <p:cNvPr id="75779" name="Shape 352"/>
          <p:cNvSpPr txBox="1">
            <a:spLocks noChangeArrowheads="1"/>
          </p:cNvSpPr>
          <p:nvPr/>
        </p:nvSpPr>
        <p:spPr bwMode="auto">
          <a:xfrm>
            <a:off x="685800" y="3733800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SzPct val="25000"/>
              <a:buFont typeface="Arial Black" pitchFamily="34" charset="0"/>
              <a:buNone/>
            </a:pPr>
            <a:r>
              <a:rPr lang="en-US" sz="4800">
                <a:latin typeface="Arial Black" pitchFamily="34" charset="0"/>
                <a:sym typeface="Arial Black" pitchFamily="34" charset="0"/>
              </a:rPr>
              <a:t>H</a:t>
            </a:r>
            <a:r>
              <a:rPr lang="en-US" sz="4800" baseline="-25000">
                <a:latin typeface="Arial Black" pitchFamily="34" charset="0"/>
                <a:sym typeface="Arial Black" pitchFamily="34" charset="0"/>
              </a:rPr>
              <a:t>2</a:t>
            </a:r>
            <a:r>
              <a:rPr lang="en-US" sz="4800">
                <a:latin typeface="Arial Black" pitchFamily="34" charset="0"/>
                <a:sym typeface="Arial Black" pitchFamily="34" charset="0"/>
              </a:rPr>
              <a:t>O    H</a:t>
            </a:r>
            <a:r>
              <a:rPr lang="en-US" sz="4800" baseline="30000">
                <a:latin typeface="Arial Black" pitchFamily="34" charset="0"/>
                <a:sym typeface="Arial Black" pitchFamily="34" charset="0"/>
              </a:rPr>
              <a:t>+</a:t>
            </a:r>
            <a:r>
              <a:rPr lang="en-US" sz="4800">
                <a:latin typeface="Arial Black" pitchFamily="34" charset="0"/>
                <a:sym typeface="Arial Black" pitchFamily="34" charset="0"/>
              </a:rPr>
              <a:t>  +  OH</a:t>
            </a:r>
            <a:r>
              <a:rPr lang="en-US" sz="6600" b="1" baseline="30000">
                <a:latin typeface="Arial Black" pitchFamily="34" charset="0"/>
                <a:sym typeface="Arial Black" pitchFamily="34" charset="0"/>
              </a:rPr>
              <a:t>-</a:t>
            </a:r>
          </a:p>
        </p:txBody>
      </p:sp>
      <p:cxnSp>
        <p:nvCxnSpPr>
          <p:cNvPr id="75780" name="Shape 353"/>
          <p:cNvCxnSpPr>
            <a:cxnSpLocks noChangeShapeType="1"/>
          </p:cNvCxnSpPr>
          <p:nvPr/>
        </p:nvCxnSpPr>
        <p:spPr bwMode="auto">
          <a:xfrm rot="10800000" flipH="1">
            <a:off x="3733800" y="4495800"/>
            <a:ext cx="457200" cy="685800"/>
          </a:xfrm>
          <a:prstGeom prst="straightConnector1">
            <a:avLst/>
          </a:prstGeom>
          <a:noFill/>
          <a:ln w="63500">
            <a:solidFill>
              <a:schemeClr val="tx2"/>
            </a:solidFill>
            <a:miter lim="800000"/>
            <a:headEnd/>
            <a:tailEnd type="triangle" w="lg" len="lg"/>
          </a:ln>
        </p:spPr>
      </p:cxnSp>
      <p:cxnSp>
        <p:nvCxnSpPr>
          <p:cNvPr id="75781" name="Shape 354"/>
          <p:cNvCxnSpPr>
            <a:cxnSpLocks noChangeShapeType="1"/>
          </p:cNvCxnSpPr>
          <p:nvPr/>
        </p:nvCxnSpPr>
        <p:spPr bwMode="auto">
          <a:xfrm rot="10800000">
            <a:off x="6858000" y="4419600"/>
            <a:ext cx="152400" cy="685800"/>
          </a:xfrm>
          <a:prstGeom prst="straightConnector1">
            <a:avLst/>
          </a:prstGeom>
          <a:noFill/>
          <a:ln w="63500">
            <a:solidFill>
              <a:schemeClr val="tx2"/>
            </a:solidFill>
            <a:miter lim="800000"/>
            <a:headEnd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36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The pH Scale</a:t>
            </a:r>
          </a:p>
        </p:txBody>
      </p:sp>
      <p:sp>
        <p:nvSpPr>
          <p:cNvPr id="77826" name="Shape 361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 lIns="90475" tIns="44450" rIns="90475" bIns="4445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Indicates the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concentration of H</a:t>
            </a:r>
            <a:r>
              <a:rPr lang="en-US" b="1" baseline="30000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+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ions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Ranges from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0 – 14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pH of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7 is neutral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pH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0 up to 7 is acid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… H</a:t>
            </a:r>
            <a:r>
              <a:rPr lang="en-US" b="1" baseline="30000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+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	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pH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above 7 – 14 is b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asic… OH</a:t>
            </a:r>
            <a:r>
              <a:rPr lang="en-US" b="1" baseline="30000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-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	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Each pH unit represents a factor of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10X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change in concentration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Clr>
                <a:srgbClr val="FFFF00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pH 3 is 10 x 10 x 10 (1000) stronger than a pH of 6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36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Acids</a:t>
            </a:r>
          </a:p>
        </p:txBody>
      </p:sp>
      <p:sp>
        <p:nvSpPr>
          <p:cNvPr id="79874" name="Shape 3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895600" cy="4525963"/>
          </a:xfrm>
        </p:spPr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•"/>
            </a:pPr>
            <a:r>
              <a:rPr lang="en-US" sz="36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Strong</a:t>
            </a:r>
            <a:r>
              <a:rPr lang="en-US" sz="36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Acids </a:t>
            </a:r>
            <a:r>
              <a:rPr lang="en-US" sz="36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have a pH of </a:t>
            </a:r>
            <a:r>
              <a:rPr lang="en-US" sz="36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1-3</a:t>
            </a:r>
          </a:p>
          <a:p>
            <a:pPr indent="-342900" eaLnBrk="1" hangingPunct="1">
              <a:spcBef>
                <a:spcPts val="72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36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Produce </a:t>
            </a:r>
            <a:r>
              <a:rPr lang="en-US" sz="36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lots of 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        H</a:t>
            </a:r>
            <a:r>
              <a:rPr lang="en-US" b="1" baseline="30000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+ 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ions</a:t>
            </a:r>
          </a:p>
        </p:txBody>
      </p:sp>
      <p:pic>
        <p:nvPicPr>
          <p:cNvPr id="79875" name="Shape 3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674813"/>
            <a:ext cx="4648200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375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Bases</a:t>
            </a:r>
          </a:p>
        </p:txBody>
      </p:sp>
      <p:sp>
        <p:nvSpPr>
          <p:cNvPr id="81922" name="Shape 37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2819400" cy="4449763"/>
          </a:xfrm>
        </p:spPr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Strong Bases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have a pH of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11 to 14 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Contain 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lots of OH</a:t>
            </a:r>
            <a:r>
              <a:rPr lang="en-US" b="1" baseline="30000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-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ions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and fewer H+ ions</a:t>
            </a:r>
          </a:p>
        </p:txBody>
      </p:sp>
      <p:pic>
        <p:nvPicPr>
          <p:cNvPr id="81923" name="Shape 37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30350"/>
            <a:ext cx="4800600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383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Buffers</a:t>
            </a:r>
          </a:p>
        </p:txBody>
      </p:sp>
      <p:sp>
        <p:nvSpPr>
          <p:cNvPr id="83970" name="Shape 384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30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Weak acids or bases that react with strong acids or bases to prevent sharp, sudden changes in pH </a:t>
            </a:r>
            <a:r>
              <a:rPr lang="en-US" sz="30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(neutralization).</a:t>
            </a:r>
          </a:p>
          <a:p>
            <a:pPr indent="-342900" eaLnBrk="1" hangingPunct="1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Comic Sans MS" pitchFamily="66" charset="0"/>
              <a:buChar char="•"/>
            </a:pPr>
            <a:r>
              <a:rPr lang="en-US" sz="3000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Produced naturally by the body </a:t>
            </a:r>
            <a:r>
              <a:rPr lang="en-US" sz="30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to maintain homeostasis</a:t>
            </a:r>
          </a:p>
        </p:txBody>
      </p:sp>
      <p:pic>
        <p:nvPicPr>
          <p:cNvPr id="83971" name="Shape 38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2672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2" name="Shape 386"/>
          <p:cNvSpPr txBox="1">
            <a:spLocks noChangeArrowheads="1"/>
          </p:cNvSpPr>
          <p:nvPr/>
        </p:nvSpPr>
        <p:spPr bwMode="auto">
          <a:xfrm>
            <a:off x="1905000" y="6096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en-US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Weak Acid</a:t>
            </a:r>
          </a:p>
        </p:txBody>
      </p:sp>
      <p:pic>
        <p:nvPicPr>
          <p:cNvPr id="83973" name="Shape 38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114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Shape 388"/>
          <p:cNvSpPr txBox="1">
            <a:spLocks noChangeArrowheads="1"/>
          </p:cNvSpPr>
          <p:nvPr/>
        </p:nvSpPr>
        <p:spPr bwMode="auto">
          <a:xfrm>
            <a:off x="5410200" y="6096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en-US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Weak Base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4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8534400" cy="9906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Hydrogen Bonds Exist Between Water Molecules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5486400" cy="4953000"/>
          </a:xfrm>
        </p:spPr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Formed between a highly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Electronegative atom 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a polar molecule and a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indent="-342900" eaLnBrk="1" fontAlgn="auto" hangingPunct="1">
              <a:buClr>
                <a:srgbClr val="FF0000"/>
              </a:buClr>
              <a:buSzPct val="100000"/>
              <a:buFont typeface="Comic Sans MS"/>
              <a:buChar char="•"/>
              <a:defRPr/>
            </a:pP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hydrogen bond is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weak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but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many</a:t>
            </a:r>
            <a:r>
              <a:rPr lang="en-US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hydrogen bonds are </a:t>
            </a:r>
            <a:r>
              <a:rPr lang="en-US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strong</a:t>
            </a:r>
          </a:p>
          <a:p>
            <a:pPr eaLnBrk="1" fontAlgn="auto" hangingPunct="1">
              <a:buFont typeface="Times New Roman"/>
              <a:buNone/>
              <a:defRPr/>
            </a:pPr>
            <a:endParaRPr b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483" name="Shape 7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209800"/>
            <a:ext cx="3429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81"/>
          <p:cNvSpPr txBox="1">
            <a:spLocks noGrp="1"/>
          </p:cNvSpPr>
          <p:nvPr>
            <p:ph type="title"/>
          </p:nvPr>
        </p:nvSpPr>
        <p:spPr/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Interaction Between Water Molecules</a:t>
            </a:r>
          </a:p>
        </p:txBody>
      </p:sp>
      <p:pic>
        <p:nvPicPr>
          <p:cNvPr id="22530" name="Shape 8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505200"/>
            <a:ext cx="4970463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Shape 83"/>
          <p:cNvSpPr txBox="1">
            <a:spLocks noChangeArrowheads="1"/>
          </p:cNvSpPr>
          <p:nvPr/>
        </p:nvSpPr>
        <p:spPr bwMode="auto">
          <a:xfrm>
            <a:off x="304800" y="19812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2400" b="1">
                <a:solidFill>
                  <a:srgbClr val="FFFF00"/>
                </a:solidFill>
                <a:latin typeface="Comic Sans MS" pitchFamily="66" charset="0"/>
                <a:sym typeface="Comic Sans MS" pitchFamily="66" charset="0"/>
              </a:rPr>
              <a:t>Negative Oxygen </a:t>
            </a:r>
            <a:r>
              <a:rPr lang="en-US" sz="2400" b="1">
                <a:latin typeface="Comic Sans MS" pitchFamily="66" charset="0"/>
                <a:sym typeface="Comic Sans MS" pitchFamily="66" charset="0"/>
              </a:rPr>
              <a:t>end of one water molecule is attracted to the </a:t>
            </a:r>
            <a:r>
              <a:rPr lang="en-US" sz="2400" b="1">
                <a:solidFill>
                  <a:srgbClr val="FFFF00"/>
                </a:solidFill>
                <a:latin typeface="Comic Sans MS" pitchFamily="66" charset="0"/>
                <a:sym typeface="Comic Sans MS" pitchFamily="66" charset="0"/>
              </a:rPr>
              <a:t>Positive Hydrogen </a:t>
            </a:r>
            <a:r>
              <a:rPr lang="en-US" sz="2400" b="1">
                <a:latin typeface="Comic Sans MS" pitchFamily="66" charset="0"/>
                <a:sym typeface="Comic Sans MS" pitchFamily="66" charset="0"/>
              </a:rPr>
              <a:t>end of another water molecule to form a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sym typeface="Comic Sans MS" pitchFamily="66" charset="0"/>
              </a:rPr>
              <a:t>HYDROGEN BOND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8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4578" name="Shape 89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4579" name="Shape 9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3810000" cy="5257800"/>
          </a:xfrm>
        </p:spPr>
        <p:txBody>
          <a:bodyPr lIns="90475" tIns="44450" rIns="90475" bIns="44450"/>
          <a:lstStyle/>
          <a:p>
            <a:pPr indent="-342900" algn="ctr"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What are the Properties of Water?</a:t>
            </a:r>
          </a:p>
        </p:txBody>
      </p:sp>
      <p:pic>
        <p:nvPicPr>
          <p:cNvPr id="24580" name="Shape 9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1000"/>
            <a:ext cx="441960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00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6626" name="Shape 10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Properties of Water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 lIns="90475" tIns="44450" rIns="90475" bIns="44450">
            <a:noAutofit/>
          </a:bodyPr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At sea level, pure water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boils at 100 °C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and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freezes at 0 °C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. 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endParaRPr lang="en-US" b="1" smtClean="0">
              <a:solidFill>
                <a:srgbClr val="FFFFFF"/>
              </a:solidFill>
              <a:latin typeface="Comic Sans MS" pitchFamily="66" charset="0"/>
              <a:cs typeface="Arial" charset="0"/>
              <a:sym typeface="Comic Sans MS" pitchFamily="66" charset="0"/>
            </a:endParaRP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The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boiling temperature of water decreases at higher elevations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(lower atmospheric pressure).  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endParaRPr lang="en-US" b="1" smtClean="0">
              <a:solidFill>
                <a:srgbClr val="FFFFFF"/>
              </a:solidFill>
              <a:latin typeface="Comic Sans MS" pitchFamily="66" charset="0"/>
              <a:cs typeface="Arial" charset="0"/>
              <a:sym typeface="Comic Sans MS" pitchFamily="66" charset="0"/>
            </a:endParaRP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For this reason, an 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egg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 will take </a:t>
            </a:r>
            <a:r>
              <a:rPr lang="en-US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longer to boil </a:t>
            </a:r>
            <a:r>
              <a:rPr lang="en-US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at higher altitudes</a:t>
            </a:r>
          </a:p>
        </p:txBody>
      </p:sp>
      <p:pic>
        <p:nvPicPr>
          <p:cNvPr id="26628" name="Shape 10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105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12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8674" name="Shape 113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8675" name="Shape 114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Properties of Water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/>
        <p:txBody>
          <a:bodyPr lIns="90475" tIns="44450" rIns="90475" bIns="44450">
            <a:noAutofit/>
          </a:bodyPr>
          <a:lstStyle/>
          <a:p>
            <a:pPr indent="-342900" eaLnBrk="1" fontAlgn="auto" hangingPunct="1">
              <a:spcBef>
                <a:spcPts val="0"/>
              </a:spcBef>
              <a:buClr>
                <a:schemeClr val="lt1"/>
              </a:buClr>
              <a:buSzPct val="100000"/>
              <a:buFont typeface="Comic Sans MS"/>
              <a:buChar char="•"/>
              <a:defRPr/>
            </a:pPr>
            <a:r>
              <a:rPr lang="en-US" sz="44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Cohesion</a:t>
            </a:r>
          </a:p>
          <a:p>
            <a:pPr indent="-63500" eaLnBrk="1" fontAlgn="auto" hangingPunct="1">
              <a:spcBef>
                <a:spcPts val="880"/>
              </a:spcBef>
              <a:buFont typeface="Times New Roman"/>
              <a:buNone/>
              <a:defRPr/>
            </a:pPr>
            <a:endParaRPr sz="44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24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0722" name="Shape 12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24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0723" name="Shape 126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 lIns="90475" tIns="44450" rIns="90475" bIns="4445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25000"/>
              <a:buFont typeface="Comic Sans MS" pitchFamily="66" charset="0"/>
              <a:buNone/>
            </a:pP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Properties of Water</a:t>
            </a:r>
          </a:p>
        </p:txBody>
      </p:sp>
      <p:sp>
        <p:nvSpPr>
          <p:cNvPr id="30724" name="Shape 127"/>
          <p:cNvSpPr txBox="1">
            <a:spLocks noGrp="1"/>
          </p:cNvSpPr>
          <p:nvPr>
            <p:ph type="body" idx="1"/>
          </p:nvPr>
        </p:nvSpPr>
        <p:spPr/>
        <p:txBody>
          <a:bodyPr lIns="90475" tIns="44450" rIns="90475" bIns="4445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Cohesion</a:t>
            </a:r>
          </a:p>
          <a:p>
            <a:pPr indent="-342900" eaLnBrk="1" hangingPunct="1">
              <a:spcBef>
                <a:spcPts val="875"/>
              </a:spcBef>
              <a:spcAft>
                <a:spcPct val="0"/>
              </a:spcAft>
              <a:buClr>
                <a:srgbClr val="FFFFFF"/>
              </a:buClr>
              <a:buFont typeface="Comic Sans MS" pitchFamily="66" charset="0"/>
              <a:buChar char="•"/>
            </a:pPr>
            <a:r>
              <a:rPr lang="en-US" sz="4400" b="1" smtClean="0">
                <a:solidFill>
                  <a:srgbClr val="FFFFFF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Adhesion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PresentationFormat>On-screen Show (4:3)</PresentationFormat>
  <Paragraphs>177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Comic Sans MS</vt:lpstr>
      <vt:lpstr>Times New Roman</vt:lpstr>
      <vt:lpstr>Arial Black</vt:lpstr>
      <vt:lpstr>Default Design</vt:lpstr>
      <vt:lpstr>The Extraordinary Properties of Water </vt:lpstr>
      <vt:lpstr>Water</vt:lpstr>
      <vt:lpstr>Water is Polar</vt:lpstr>
      <vt:lpstr>Hydrogen Bonds Exist Between Water Molecules</vt:lpstr>
      <vt:lpstr>Interaction Between Water Molecules</vt:lpstr>
      <vt:lpstr>Slide 6</vt:lpstr>
      <vt:lpstr>Properties of Water</vt:lpstr>
      <vt:lpstr>Properties of Water</vt:lpstr>
      <vt:lpstr>Properties of Water</vt:lpstr>
      <vt:lpstr>Properties of Water</vt:lpstr>
      <vt:lpstr>Properties of Water</vt:lpstr>
      <vt:lpstr>Properties of Water</vt:lpstr>
      <vt:lpstr>Cohesion </vt:lpstr>
      <vt:lpstr>Cohesion …</vt:lpstr>
      <vt:lpstr>Adhesion</vt:lpstr>
      <vt:lpstr>Adhesion Causes Capillary Action</vt:lpstr>
      <vt:lpstr>Adhesion Also Causes Water to …</vt:lpstr>
      <vt:lpstr>Slide 18</vt:lpstr>
      <vt:lpstr>High Specific Heat</vt:lpstr>
      <vt:lpstr>High Heat of Vaporization</vt:lpstr>
      <vt:lpstr>High Heat of Vaporization</vt:lpstr>
      <vt:lpstr>Slide 22</vt:lpstr>
      <vt:lpstr>Water is Less Dense as a Solid</vt:lpstr>
      <vt:lpstr>Slide 24</vt:lpstr>
      <vt:lpstr>Slide 25</vt:lpstr>
      <vt:lpstr>Homeostasis</vt:lpstr>
      <vt:lpstr>Solutions &amp; Suspensions</vt:lpstr>
      <vt:lpstr>Solution</vt:lpstr>
      <vt:lpstr>Solution</vt:lpstr>
      <vt:lpstr>Suspensions</vt:lpstr>
      <vt:lpstr>Acids, Bases and pH</vt:lpstr>
      <vt:lpstr>The pH Scale</vt:lpstr>
      <vt:lpstr>Acids</vt:lpstr>
      <vt:lpstr>Bases</vt:lpstr>
      <vt:lpstr>Buffers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Extraordinary Properties of Water </dc:title>
  <cp:lastModifiedBy>0 0</cp:lastModifiedBy>
  <cp:revision>1</cp:revision>
  <dcterms:modified xsi:type="dcterms:W3CDTF">2015-09-24T12:47:58Z</dcterms:modified>
</cp:coreProperties>
</file>