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1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8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Tit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09621-8E10-4AA2-B7E2-22851029C036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B8716-6897-40C2-8085-0838E8895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Blan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anchor="b"/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A9B4F-E4FB-4F78-A21F-E0A17161E20F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AA4F-6032-4391-A89E-93D20D1CA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B78ED-4B73-428C-A641-A0310A9711A1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9AB0F-93CD-4EE8-9912-650692752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F3D19-D126-436C-92C3-2CBF5785EAAC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2312-7755-4CF9-B651-A8470FA50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Vertica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1A75D-3EED-4162-A18E-6984DA4AE8CD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8016-483B-4997-BC8D-1A4A0B0F8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0" y="6172200"/>
            <a:ext cx="320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18F12-8699-4199-94FF-DE261F993854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20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617220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4480C-76F5-4F70-8B46-95592C2F2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D1504-1A1D-45F0-9EFF-5DCAC4B5EFAA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4A2B-3A01-4593-9DB6-553FEA5FA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Tex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anchor="b" anchorCtr="0"/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AD1CC-6815-421A-9490-BD9323EBEF84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78175-5602-4A78-80AE-14587A56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Blan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anchor="b" anchorCtr="0"/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D2E37-6061-4373-9781-7F700F9786A2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CA922-86ED-476C-9DAF-3F9B2036A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/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/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F03F-26AD-45DD-8F5E-E739122A410C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F0606-AB76-45C2-BF8B-7E17B027D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/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D780-76AE-4274-BCE0-20DA7B6459A3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C0CE-CA3D-42A8-B8A0-09E8557B0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864C1-38B2-486C-BE48-134C463498CE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19CC0-67D0-420D-B1E0-BE0C43386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Blan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0EF6-0956-400B-B273-D6B57CE0521A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14E75-65B1-4BD6-9823-1294DD067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Blan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anchor="b"/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/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9869-2BE8-40B7-9F78-723A9D487A7E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EB1C-43E4-4A5D-8747-774F598B75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overlayText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8900"/>
            <a:ext cx="75834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C661B9-898F-4CFF-9850-4E57421C95DA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DA68C6-2C9D-4D04-8648-A7378E0F9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6" r:id="rId2"/>
    <p:sldLayoutId id="2147483929" r:id="rId3"/>
    <p:sldLayoutId id="2147483930" r:id="rId4"/>
    <p:sldLayoutId id="2147483925" r:id="rId5"/>
    <p:sldLayoutId id="2147483924" r:id="rId6"/>
    <p:sldLayoutId id="2147483923" r:id="rId7"/>
    <p:sldLayoutId id="2147483931" r:id="rId8"/>
    <p:sldLayoutId id="2147483932" r:id="rId9"/>
    <p:sldLayoutId id="2147483933" r:id="rId10"/>
    <p:sldLayoutId id="2147483922" r:id="rId11"/>
    <p:sldLayoutId id="2147483921" r:id="rId12"/>
    <p:sldLayoutId id="2147483934" r:id="rId13"/>
    <p:sldLayoutId id="2147483927" r:id="rId14"/>
  </p:sldLayoutIdLst>
  <p:txStyles>
    <p:titleStyle>
      <a:lvl1pPr algn="ctr" rtl="0" fontAlgn="base">
        <a:lnSpc>
          <a:spcPct val="95000"/>
        </a:lnSpc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itchFamily="34" charset="0"/>
        </a:defRPr>
      </a:lvl2pPr>
      <a:lvl3pPr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itchFamily="34" charset="0"/>
        </a:defRPr>
      </a:lvl3pPr>
      <a:lvl4pPr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itchFamily="34" charset="0"/>
        </a:defRPr>
      </a:lvl4pPr>
      <a:lvl5pPr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itchFamily="34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itchFamily="34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itchFamily="34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itchFamily="34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itchFamily="34" charset="0"/>
        </a:defRPr>
      </a:lvl9pPr>
    </p:titleStyle>
    <p:bodyStyle>
      <a:lvl1pPr marL="457200" indent="-457200" algn="l" rtl="0" fontAlgn="base">
        <a:spcBef>
          <a:spcPts val="2000"/>
        </a:spcBef>
        <a:spcAft>
          <a:spcPct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rtl="0" fontAlgn="base">
        <a:spcBef>
          <a:spcPts val="1000"/>
        </a:spcBef>
        <a:spcAft>
          <a:spcPct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rtl="0" fontAlgn="base">
        <a:spcBef>
          <a:spcPts val="1000"/>
        </a:spcBef>
        <a:spcAft>
          <a:spcPct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rtl="0" fontAlgn="base">
        <a:spcBef>
          <a:spcPts val="1000"/>
        </a:spcBef>
        <a:spcAft>
          <a:spcPct val="0"/>
        </a:spcAft>
        <a:buSzPct val="90000"/>
        <a:buFont typeface="Wingdings" pitchFamily="2" charset="2"/>
        <a:buChar char=""/>
        <a:defRPr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rtl="0" fontAlgn="base">
        <a:spcBef>
          <a:spcPts val="1000"/>
        </a:spcBef>
        <a:spcAft>
          <a:spcPct val="0"/>
        </a:spcAft>
        <a:buSzPct val="90000"/>
        <a:buFont typeface="Wingdings" pitchFamily="2" charset="2"/>
        <a:buChar char=""/>
        <a:defRPr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http:\\image.slidesharecdn.com\biologyecology1-101227151128-phpapp02\95\biology-ecology-29-728.jpg%3fcb=135223113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7" cy="1679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Cycles of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Chapter 3 – 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600200"/>
            <a:ext cx="8691563" cy="4857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500" b="1" u="sng" dirty="0"/>
              <a:t>Nitrogen fixation </a:t>
            </a:r>
            <a:r>
              <a:rPr lang="en-US" sz="3500" dirty="0"/>
              <a:t>is the process wherein N</a:t>
            </a:r>
            <a:r>
              <a:rPr lang="en-US" sz="3500" baseline="-25000" dirty="0"/>
              <a:t>2</a:t>
            </a:r>
            <a:r>
              <a:rPr lang="en-US" sz="3500" dirty="0"/>
              <a:t> is converted to ammonium, essential because it is the only way that organisms can attain nitrogen directly from the atmosphere.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nitrogen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8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25" y="88900"/>
            <a:ext cx="89693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does nitrogen cycle?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Abiotic Sources: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Biotic Sources: </a:t>
            </a:r>
            <a:endParaRPr lang="en-U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Phosphorus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600200"/>
            <a:ext cx="8837612" cy="5033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500" dirty="0"/>
              <a:t>Important because </a:t>
            </a:r>
            <a:r>
              <a:rPr lang="en-US" sz="3500" b="1" u="sng" dirty="0"/>
              <a:t>phosphorus</a:t>
            </a:r>
            <a:r>
              <a:rPr lang="en-US" sz="3500" dirty="0"/>
              <a:t> is in DNA and RNA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500" dirty="0"/>
              <a:t>Not in the atmosphere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500" dirty="0"/>
              <a:t>Found in soil, and water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500" dirty="0"/>
              <a:t>Absorbed by </a:t>
            </a:r>
            <a:r>
              <a:rPr lang="en-US" sz="3500" b="1" u="sng" dirty="0"/>
              <a:t>plants</a:t>
            </a:r>
            <a:r>
              <a:rPr lang="en-US" sz="3500" dirty="0"/>
              <a:t> that then bind it into organic compounds which then are consumed by </a:t>
            </a:r>
            <a:r>
              <a:rPr lang="en-US" sz="3500" b="1" u="sng" dirty="0" smtClean="0"/>
              <a:t>consumers.</a:t>
            </a:r>
            <a:endParaRPr lang="en-US" sz="3500" b="1" u="sng" dirty="0"/>
          </a:p>
          <a:p>
            <a:pPr fontAlgn="auto">
              <a:spcAft>
                <a:spcPts val="0"/>
              </a:spcAft>
              <a:defRPr/>
            </a:pPr>
            <a:endParaRPr lang="en-US" sz="3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FullSizeRender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0" y="0"/>
            <a:ext cx="432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0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does phosphorus cycle?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Abiotic Sources: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Biotic Sources: 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Biogeochemical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1600200"/>
            <a:ext cx="8880475" cy="5257800"/>
          </a:xfrm>
        </p:spPr>
        <p:txBody>
          <a:bodyPr>
            <a:noAutofit/>
          </a:bodyPr>
          <a:lstStyle/>
          <a:p>
            <a:pPr lvl="1" fontAlgn="auto">
              <a:spcAft>
                <a:spcPts val="0"/>
              </a:spcAft>
              <a:buFontTx/>
              <a:buNone/>
              <a:defRPr/>
            </a:pPr>
            <a:r>
              <a:rPr lang="en-US" sz="3300" dirty="0"/>
              <a:t>Unlike the one-way flow of energy, matter is </a:t>
            </a:r>
            <a:r>
              <a:rPr lang="en-US" sz="3300" b="1" u="sng" dirty="0"/>
              <a:t>recycled</a:t>
            </a:r>
            <a:r>
              <a:rPr lang="en-US" sz="3300" dirty="0"/>
              <a:t> within and between ecosystems. </a:t>
            </a:r>
          </a:p>
          <a:p>
            <a:pPr lvl="1" fontAlgn="auto">
              <a:spcAft>
                <a:spcPts val="0"/>
              </a:spcAft>
              <a:buFontTx/>
              <a:buNone/>
              <a:defRPr/>
            </a:pPr>
            <a:endParaRPr lang="en-US" sz="3300" dirty="0"/>
          </a:p>
          <a:p>
            <a:pPr lvl="1" fontAlgn="auto">
              <a:spcAft>
                <a:spcPts val="0"/>
              </a:spcAft>
              <a:buFontTx/>
              <a:buNone/>
              <a:defRPr/>
            </a:pPr>
            <a:r>
              <a:rPr lang="en-US" sz="3300" dirty="0"/>
              <a:t>Elements, chemical compounds, and other forms of matter are passed from </a:t>
            </a:r>
            <a:r>
              <a:rPr lang="en-US" sz="3300" dirty="0" smtClean="0"/>
              <a:t>one</a:t>
            </a:r>
            <a:r>
              <a:rPr lang="en-US" sz="3300" b="1" dirty="0"/>
              <a:t> </a:t>
            </a:r>
            <a:r>
              <a:rPr lang="en-US" sz="3300" b="1" u="sng" dirty="0" smtClean="0"/>
              <a:t>organism</a:t>
            </a:r>
            <a:r>
              <a:rPr lang="en-US" sz="3300" b="1" dirty="0" smtClean="0"/>
              <a:t> </a:t>
            </a:r>
            <a:r>
              <a:rPr lang="en-US" sz="3300" dirty="0" smtClean="0"/>
              <a:t>to </a:t>
            </a:r>
            <a:r>
              <a:rPr lang="en-US" sz="3300" dirty="0"/>
              <a:t>another and from one part of the </a:t>
            </a:r>
            <a:r>
              <a:rPr lang="en-US" sz="3300" dirty="0" smtClean="0"/>
              <a:t>biosphere </a:t>
            </a:r>
            <a:r>
              <a:rPr lang="en-US" sz="3300" dirty="0"/>
              <a:t>to another through </a:t>
            </a:r>
            <a:r>
              <a:rPr lang="en-US" sz="3300" b="1" u="sng" dirty="0"/>
              <a:t>biogeochemical</a:t>
            </a:r>
            <a:r>
              <a:rPr lang="en-US" sz="3300" b="1" dirty="0"/>
              <a:t> </a:t>
            </a:r>
            <a:r>
              <a:rPr lang="en-US" sz="3300" dirty="0"/>
              <a:t>cycles.</a:t>
            </a:r>
          </a:p>
          <a:p>
            <a:pPr fontAlgn="auto">
              <a:spcAft>
                <a:spcPts val="0"/>
              </a:spcAft>
              <a:defRPr/>
            </a:pP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 smtClean="0"/>
              <a:t>The Four Cycles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4500" b="1" dirty="0" smtClean="0"/>
              <a:t>Water Cycle</a:t>
            </a:r>
          </a:p>
          <a:p>
            <a:pPr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4500" b="1" dirty="0" smtClean="0"/>
              <a:t>Carbon Cycle</a:t>
            </a:r>
          </a:p>
          <a:p>
            <a:pPr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4500" b="1" dirty="0" smtClean="0"/>
              <a:t>Nitrogen Cycle</a:t>
            </a:r>
          </a:p>
          <a:p>
            <a:pPr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4500" b="1" dirty="0" smtClean="0"/>
              <a:t>Phosphorus Cycle</a:t>
            </a:r>
            <a:endParaRPr lang="en-US" sz="4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sb4882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does water cycle?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Abiotic Sources: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Biotic Sources: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3" name="Picture 1" descr="ttp://image.slidesharecdn.com/biologyecology1-101227151128-phpapp02/95/biology-ecology-29-728.jpg?cb=1352231137"/>
          <p:cNvPicPr>
            <a:picLocks noChangeAspect="1" noChangeArrowheads="1"/>
          </p:cNvPicPr>
          <p:nvPr/>
        </p:nvPicPr>
        <p:blipFill>
          <a:blip r:embed="rId2" r:link="rId3"/>
          <a:srcRect l="24132" t="23077" r="10286" b="3429"/>
          <a:stretch>
            <a:fillRect/>
          </a:stretch>
        </p:blipFill>
        <p:spPr bwMode="auto">
          <a:xfrm>
            <a:off x="0" y="0"/>
            <a:ext cx="91440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Carbon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3525" y="1600200"/>
            <a:ext cx="8880475" cy="52578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100" b="1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CARBON</a:t>
            </a:r>
            <a:r>
              <a:rPr lang="en-US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is a key ingredient of living tissue. (Carbohydrates/Lipids/Proteins/Nucleic Acids)</a:t>
            </a:r>
          </a:p>
          <a:p>
            <a:r>
              <a:rPr lang="en-US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Biological process, such as </a:t>
            </a:r>
            <a:r>
              <a:rPr lang="en-US" sz="3100" b="1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PHOTOSYNTHESIS</a:t>
            </a:r>
            <a:r>
              <a:rPr lang="en-US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3100" b="1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RESPIRATION</a:t>
            </a:r>
            <a:r>
              <a:rPr lang="en-US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and decomposition, take up and release carbon and oxygen</a:t>
            </a:r>
          </a:p>
          <a:p>
            <a:r>
              <a:rPr lang="en-US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Geochemical processes such as erosion and volcanic activity, </a:t>
            </a:r>
            <a:r>
              <a:rPr lang="en-US" sz="3100" b="1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RELEASE</a:t>
            </a:r>
            <a:r>
              <a:rPr lang="en-US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carbon dioxide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88900"/>
            <a:ext cx="836453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does Carbon cycle?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Abiotic Sources: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Biotic Sources: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25" y="1600200"/>
            <a:ext cx="8758238" cy="5257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3000" b="1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Nitrogen</a:t>
            </a:r>
            <a:r>
              <a:rPr lang="en-US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(N) is an essential component of DNA, RNA, and proteins, the building blocks of life. </a:t>
            </a:r>
          </a:p>
          <a:p>
            <a:pPr>
              <a:buFontTx/>
              <a:buNone/>
            </a:pPr>
            <a:r>
              <a:rPr lang="en-US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All organisms require </a:t>
            </a:r>
            <a:r>
              <a:rPr lang="en-US" sz="3000" b="1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nitrogen</a:t>
            </a:r>
            <a:r>
              <a:rPr lang="en-US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to live and grow. Although the majority of the air we breathe is </a:t>
            </a:r>
            <a:r>
              <a:rPr lang="en-US" sz="3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3000" b="1" baseline="-25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most of the nitrogen in the atmosphere is </a:t>
            </a:r>
            <a:r>
              <a:rPr lang="en-US" sz="3000" b="1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unavailable</a:t>
            </a:r>
            <a:r>
              <a:rPr lang="en-US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for use by organisms. </a:t>
            </a:r>
          </a:p>
          <a:p>
            <a:pPr>
              <a:buFontTx/>
              <a:buNone/>
            </a:pPr>
            <a:r>
              <a:rPr lang="en-US" sz="3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3000" b="1" baseline="-25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gas must first be converted to more a chemically available form. </a:t>
            </a:r>
          </a:p>
          <a:p>
            <a:endParaRPr lang="en-US" sz="30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164</TotalTime>
  <Words>253</Words>
  <Application>Microsoft Macintosh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Century Gothic</vt:lpstr>
      <vt:lpstr>Arial</vt:lpstr>
      <vt:lpstr>Wingdings</vt:lpstr>
      <vt:lpstr>Calibri</vt:lpstr>
      <vt:lpstr>Summer</vt:lpstr>
      <vt:lpstr>Summer</vt:lpstr>
      <vt:lpstr>Summer</vt:lpstr>
      <vt:lpstr>Summer</vt:lpstr>
      <vt:lpstr>Summer</vt:lpstr>
      <vt:lpstr>Summer</vt:lpstr>
      <vt:lpstr>Summer</vt:lpstr>
      <vt:lpstr>Summer</vt:lpstr>
      <vt:lpstr>Cycles of Matter</vt:lpstr>
      <vt:lpstr>Biogeochemical Cycles</vt:lpstr>
      <vt:lpstr>The Four Cycles</vt:lpstr>
      <vt:lpstr>Slide 4</vt:lpstr>
      <vt:lpstr>How does water cycle?</vt:lpstr>
      <vt:lpstr>Slide 6</vt:lpstr>
      <vt:lpstr>Carbon Cycles</vt:lpstr>
      <vt:lpstr>How does Carbon cycle?</vt:lpstr>
      <vt:lpstr>Nitrogen Cycle</vt:lpstr>
      <vt:lpstr>Slide 10</vt:lpstr>
      <vt:lpstr>Slide 11</vt:lpstr>
      <vt:lpstr>How does nitrogen cycle?</vt:lpstr>
      <vt:lpstr>The Phosphorus Cycle</vt:lpstr>
      <vt:lpstr>Slide 14</vt:lpstr>
      <vt:lpstr>How does phosphorus cycle?</vt:lpstr>
    </vt:vector>
  </TitlesOfParts>
  <Company>University of Minnesota Twin Cities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Cycles of Matter</dc:title>
  <dc:creator>Christina Bartoszewski</dc:creator>
  <cp:lastModifiedBy>Ben Geisler</cp:lastModifiedBy>
  <cp:revision>6</cp:revision>
  <dcterms:created xsi:type="dcterms:W3CDTF">2015-11-02T03:01:56Z</dcterms:created>
  <dcterms:modified xsi:type="dcterms:W3CDTF">2015-11-02T16:24:45Z</dcterms:modified>
</cp:coreProperties>
</file>