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3" r:id="rId3"/>
    <p:sldId id="28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93" r:id="rId17"/>
    <p:sldId id="291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5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5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00D3A1-6E35-4447-A989-C974D16BF4AA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2253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524F7E-6CC6-4DC8-ACDE-5FB21A144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568BCF-DCFB-4957-B17B-8F6BB5CC8C36}" type="slidenum">
              <a:rPr lang="en-US" sz="1200">
                <a:solidFill>
                  <a:srgbClr val="000000"/>
                </a:solidFill>
                <a:latin typeface="Bradley Hand ITC TT-Bold"/>
              </a:rPr>
              <a:pPr algn="r"/>
              <a:t>2</a:t>
            </a:fld>
            <a:endParaRPr lang="en-US" sz="1200">
              <a:solidFill>
                <a:srgbClr val="000000"/>
              </a:solidFill>
              <a:latin typeface="Bradley Hand ITC TT-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99844B-EA7D-452C-84C7-5F128A718C80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A012C3B-C242-40A7-912A-14BECB25DD18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A561-272E-4168-9DE0-D5439D9B09F2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A326-B22D-4373-8C5C-00A0D328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74C87-D861-4765-9E9F-28B6058A4B9B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368B-BF12-41FD-8184-B6EEC4268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4006-C904-489C-AD11-244734FF16B5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15D7-BE24-48BC-8E96-160756CA2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DF80-9A3B-40FB-9DED-A43FE41C2D66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9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6BCB6-79B0-4895-8B5D-C5120829E444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4349-652E-4417-9897-F8BA5B99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468D-80AC-4A10-B0E9-70E72435FFC1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8AA2-B253-40F8-8013-DC738F6A9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EA5F36-B7E1-42FD-8DEF-C68C1BB90E72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01C2-321B-45EA-B8FF-BC0B9D9A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47B1FC-4086-4C0D-A6F4-D4E6BE6FD1BD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F3C2-F6E5-4D17-9242-897F035C6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9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B04E-1AAB-4B68-A8A2-58FB29DB1CE2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2513-A85D-4BE7-A074-A82C83CF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0020-400E-45BD-80AA-CB2268A13EEE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9849-F6C9-47A2-890B-30AEB7369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EF36-6708-46D2-A8C6-37F75A949DA8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72BC-FF21-4964-A414-C9571A53B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187C-CC30-4AFA-BCCD-C9BED8A2F892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7BDE-1F81-497B-ADB2-479BC6E9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C55A-0F66-4D33-9DC6-94C50B9B96E2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C93E-C0DB-49E9-B42D-C05829102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772B3AB-5A59-4138-8956-9FAE15B60312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34275E-97AE-4EE2-9E50-AC3638609637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3FBB-C4F3-4B31-B54C-906D3D258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AD43-28A1-4ECB-A1CE-665538B3A7D5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87AD-A2A6-4B0A-B4CA-5F04FC450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1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0121-4BAD-4A7E-8755-04088B6D237F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F413-5B53-4FAE-B145-2181910EE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14B9-1075-43A7-AB40-A2C217CB6190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CB44-F924-47E1-9278-54CF1536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40D6-C81A-4903-88E2-0328B6CE7840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8147-56CE-4A17-AF40-4F37D940E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7C1277-4D2F-4085-9C6F-B3D81AA40398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4E83C58-B75A-4648-95CB-7E693EA54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PKvHrD1eS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4800600" y="4624388"/>
            <a:ext cx="4038600" cy="933450"/>
          </a:xfrm>
        </p:spPr>
        <p:txBody>
          <a:bodyPr/>
          <a:lstStyle/>
          <a:p>
            <a:pPr eaLnBrk="1" hangingPunct="1"/>
            <a:r>
              <a:rPr lang="en-US" smtClean="0"/>
              <a:t>Chemical Pathways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038600" cy="7493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4" descr="What-you-need-and-Creating-the-Cell-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28600"/>
            <a:ext cx="7693025" cy="71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The Photosynthesis Equation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8475" y="1981200"/>
            <a:ext cx="8364538" cy="4144963"/>
          </a:xfrm>
        </p:spPr>
        <p:txBody>
          <a:bodyPr/>
          <a:lstStyle/>
          <a:p>
            <a:pPr marL="857250" lvl="2" indent="0">
              <a:buFont typeface="Wingdings" pitchFamily="2" charset="2"/>
              <a:buNone/>
            </a:pPr>
            <a:r>
              <a:rPr lang="en-US" sz="3200" smtClean="0"/>
              <a:t>The equation for photosynthesis is:</a:t>
            </a:r>
          </a:p>
          <a:p>
            <a:pPr marL="857250" lvl="2" indent="0"/>
            <a:endParaRPr lang="en-US" sz="3200" smtClean="0"/>
          </a:p>
          <a:p>
            <a:pPr marL="857250" lvl="2" indent="0">
              <a:buFont typeface="Wingdings" pitchFamily="2" charset="2"/>
              <a:buNone/>
            </a:pPr>
            <a:r>
              <a:rPr lang="en-US" sz="3200" smtClean="0"/>
              <a:t>6CO</a:t>
            </a:r>
            <a:r>
              <a:rPr lang="en-US" sz="3200" baseline="-25000" smtClean="0"/>
              <a:t>2</a:t>
            </a:r>
            <a:r>
              <a:rPr lang="en-US" sz="3200" smtClean="0"/>
              <a:t>      + 6H</a:t>
            </a:r>
            <a:r>
              <a:rPr lang="en-US" sz="3200" baseline="-25000" smtClean="0"/>
              <a:t>2</a:t>
            </a:r>
            <a:r>
              <a:rPr lang="en-US" sz="3200" smtClean="0"/>
              <a:t>O   </a:t>
            </a:r>
            <a:r>
              <a:rPr lang="en-US" sz="3200" smtClean="0">
                <a:sym typeface="Wingdings" pitchFamily="2" charset="2"/>
              </a:rPr>
              <a:t></a:t>
            </a:r>
            <a:r>
              <a:rPr lang="en-US" sz="3200" smtClean="0"/>
              <a:t>    C</a:t>
            </a:r>
            <a:r>
              <a:rPr lang="en-US" sz="3200" baseline="-25000" smtClean="0"/>
              <a:t>6</a:t>
            </a:r>
            <a:r>
              <a:rPr lang="en-US" sz="3200" smtClean="0"/>
              <a:t>H</a:t>
            </a:r>
            <a:r>
              <a:rPr lang="en-US" sz="3200" baseline="-25000" smtClean="0"/>
              <a:t>12</a:t>
            </a:r>
            <a:r>
              <a:rPr lang="en-US" sz="3200" smtClean="0"/>
              <a:t>O</a:t>
            </a:r>
            <a:r>
              <a:rPr lang="en-US" sz="3200" baseline="-25000" smtClean="0"/>
              <a:t>6</a:t>
            </a:r>
            <a:r>
              <a:rPr lang="en-US" sz="3200" smtClean="0"/>
              <a:t> + 6O</a:t>
            </a:r>
            <a:r>
              <a:rPr lang="en-US" sz="3200" baseline="-25000" smtClean="0"/>
              <a:t>2</a:t>
            </a:r>
          </a:p>
          <a:p>
            <a:pPr marL="857250" lvl="2" indent="0">
              <a:buFont typeface="Wingdings" pitchFamily="2" charset="2"/>
              <a:buNone/>
            </a:pPr>
            <a:endParaRPr lang="en-US" sz="2800" smtClean="0"/>
          </a:p>
          <a:p>
            <a:pPr marL="857250" lvl="2" indent="0">
              <a:buFont typeface="Wingdings" pitchFamily="2" charset="2"/>
              <a:buNone/>
            </a:pPr>
            <a:r>
              <a:rPr lang="en-US" sz="1800" smtClean="0"/>
              <a:t>carbon dioxide</a:t>
            </a:r>
            <a:r>
              <a:rPr lang="en-US" smtClean="0"/>
              <a:t> + water      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 sugars             +  oxygen</a:t>
            </a:r>
          </a:p>
          <a:p>
            <a:pPr marL="342900" indent="-342900"/>
            <a:endParaRPr lang="en-US" sz="2400" smtClean="0"/>
          </a:p>
          <a:p>
            <a:pPr marL="342900" indent="-3429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Cellular Respiration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498475" y="1600200"/>
            <a:ext cx="4378325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Cellular respiration</a:t>
            </a:r>
            <a:r>
              <a:rPr lang="en-US" sz="2400" smtClean="0"/>
              <a:t> is the process that   releases energy by breaking down glucose and other food molecules in the presence of oxygen.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Both</a:t>
            </a:r>
            <a:r>
              <a:rPr lang="en-US" sz="2400" smtClean="0"/>
              <a:t> plant and animal cells use cellular respiration to release energy.</a:t>
            </a:r>
          </a:p>
        </p:txBody>
      </p:sp>
      <p:pic>
        <p:nvPicPr>
          <p:cNvPr id="35843" name="Picture 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25663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Cellular Respiration Equation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-609600" y="2009775"/>
            <a:ext cx="9753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2" indent="5715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3600">
                <a:solidFill>
                  <a:srgbClr val="595959"/>
                </a:solidFill>
                <a:latin typeface="Rockwell" pitchFamily="18" charset="0"/>
              </a:rPr>
              <a:t>The equation for cellular respiration is:</a:t>
            </a:r>
          </a:p>
          <a:p>
            <a:pPr marL="857250" lvl="2" indent="5715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3600">
              <a:solidFill>
                <a:srgbClr val="595959"/>
              </a:solidFill>
              <a:latin typeface="Rockwell" pitchFamily="18" charset="0"/>
            </a:endParaRPr>
          </a:p>
          <a:p>
            <a:pPr marL="857250" lvl="2" indent="5715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200">
                <a:solidFill>
                  <a:srgbClr val="595959"/>
                </a:solidFill>
                <a:latin typeface="Rockwell" pitchFamily="18" charset="0"/>
              </a:rPr>
              <a:t>6O</a:t>
            </a:r>
            <a:r>
              <a:rPr lang="en-US" sz="3200" baseline="-25000">
                <a:solidFill>
                  <a:srgbClr val="595959"/>
                </a:solidFill>
                <a:latin typeface="Rockwell" pitchFamily="18" charset="0"/>
              </a:rPr>
              <a:t>2</a:t>
            </a:r>
            <a:r>
              <a:rPr lang="en-US" sz="3200">
                <a:solidFill>
                  <a:srgbClr val="595959"/>
                </a:solidFill>
                <a:latin typeface="Rockwell" pitchFamily="18" charset="0"/>
              </a:rPr>
              <a:t> + C</a:t>
            </a:r>
            <a:r>
              <a:rPr lang="en-US" sz="3200" baseline="-25000">
                <a:solidFill>
                  <a:srgbClr val="595959"/>
                </a:solidFill>
                <a:latin typeface="Rockwell" pitchFamily="18" charset="0"/>
              </a:rPr>
              <a:t>6</a:t>
            </a:r>
            <a:r>
              <a:rPr lang="en-US" sz="3200">
                <a:solidFill>
                  <a:srgbClr val="595959"/>
                </a:solidFill>
                <a:latin typeface="Rockwell" pitchFamily="18" charset="0"/>
              </a:rPr>
              <a:t>H</a:t>
            </a:r>
            <a:r>
              <a:rPr lang="en-US" sz="3200" baseline="-25000">
                <a:solidFill>
                  <a:srgbClr val="595959"/>
                </a:solidFill>
                <a:latin typeface="Rockwell" pitchFamily="18" charset="0"/>
              </a:rPr>
              <a:t>12</a:t>
            </a:r>
            <a:r>
              <a:rPr lang="en-US" sz="3200">
                <a:solidFill>
                  <a:srgbClr val="595959"/>
                </a:solidFill>
                <a:latin typeface="Rockwell" pitchFamily="18" charset="0"/>
              </a:rPr>
              <a:t>O</a:t>
            </a:r>
            <a:r>
              <a:rPr lang="en-US" sz="3200" baseline="-25000">
                <a:solidFill>
                  <a:srgbClr val="595959"/>
                </a:solidFill>
                <a:latin typeface="Rockwell" pitchFamily="18" charset="0"/>
              </a:rPr>
              <a:t>6</a:t>
            </a:r>
            <a:r>
              <a:rPr lang="en-US" sz="3200">
                <a:solidFill>
                  <a:srgbClr val="595959"/>
                </a:solidFill>
                <a:latin typeface="Rockwell" pitchFamily="18" charset="0"/>
              </a:rPr>
              <a:t> → 6CO</a:t>
            </a:r>
            <a:r>
              <a:rPr lang="en-US" sz="3200" baseline="-25000">
                <a:solidFill>
                  <a:srgbClr val="595959"/>
                </a:solidFill>
                <a:latin typeface="Rockwell" pitchFamily="18" charset="0"/>
              </a:rPr>
              <a:t>2</a:t>
            </a:r>
            <a:r>
              <a:rPr lang="en-US" sz="3200">
                <a:solidFill>
                  <a:srgbClr val="595959"/>
                </a:solidFill>
                <a:latin typeface="Rockwell" pitchFamily="18" charset="0"/>
              </a:rPr>
              <a:t> + 6H</a:t>
            </a:r>
            <a:r>
              <a:rPr lang="en-US" sz="3200" baseline="-25000">
                <a:solidFill>
                  <a:srgbClr val="595959"/>
                </a:solidFill>
                <a:latin typeface="Rockwell" pitchFamily="18" charset="0"/>
              </a:rPr>
              <a:t>2</a:t>
            </a:r>
            <a:r>
              <a:rPr lang="en-US" sz="3200">
                <a:solidFill>
                  <a:srgbClr val="595959"/>
                </a:solidFill>
                <a:latin typeface="Rockwell" pitchFamily="18" charset="0"/>
              </a:rPr>
              <a:t>O +    Energy</a:t>
            </a:r>
          </a:p>
          <a:p>
            <a:pPr marL="857250" lvl="2" indent="5715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3200">
              <a:solidFill>
                <a:srgbClr val="595959"/>
              </a:solidFill>
              <a:latin typeface="Rockwell" pitchFamily="18" charset="0"/>
            </a:endParaRPr>
          </a:p>
          <a:p>
            <a:pPr marL="857250" lvl="2" indent="5715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solidFill>
                  <a:srgbClr val="595959"/>
                </a:solidFill>
                <a:latin typeface="Rockwell" pitchFamily="18" charset="0"/>
              </a:rPr>
              <a:t>oxygen + glucose → carbon dioxide + water +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2 Stages of Photosynthesis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600" b="1" smtClean="0"/>
              <a:t>Light Reaction-</a:t>
            </a:r>
            <a:r>
              <a:rPr lang="en-US" sz="3600" smtClean="0"/>
              <a:t> uses energy from the sun to produce ATP and release O</a:t>
            </a:r>
            <a:r>
              <a:rPr lang="en-US" sz="3600" baseline="-25000" smtClean="0"/>
              <a:t>2</a:t>
            </a:r>
          </a:p>
          <a:p>
            <a:endParaRPr lang="en-US" sz="3600" baseline="-25000" smtClean="0"/>
          </a:p>
          <a:p>
            <a:r>
              <a:rPr lang="en-US" sz="3600" b="1" smtClean="0"/>
              <a:t>Calvin Cycle (Dark Reaction)-</a:t>
            </a:r>
            <a:r>
              <a:rPr lang="en-US" sz="3600" smtClean="0"/>
              <a:t> Uses the ATP to produce C</a:t>
            </a:r>
            <a:r>
              <a:rPr lang="en-US" sz="3600" baseline="-25000" smtClean="0"/>
              <a:t>6</a:t>
            </a:r>
            <a:r>
              <a:rPr lang="en-US" sz="3600" smtClean="0"/>
              <a:t>H</a:t>
            </a:r>
            <a:r>
              <a:rPr lang="en-US" sz="3600" baseline="-25000" smtClean="0"/>
              <a:t>12</a:t>
            </a:r>
            <a:r>
              <a:rPr lang="en-US" sz="3600" smtClean="0"/>
              <a:t>O</a:t>
            </a:r>
            <a:r>
              <a:rPr lang="en-US" sz="3600" baseline="-25000" smtClean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492500" y="217488"/>
            <a:ext cx="3000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solidFill>
                  <a:srgbClr val="000080"/>
                </a:solidFill>
                <a:latin typeface="Rockwell" pitchFamily="18" charset="0"/>
              </a:rPr>
              <a:t>Inside a Chloroplast</a:t>
            </a:r>
            <a:endParaRPr lang="en-US" sz="200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000">
              <a:solidFill>
                <a:srgbClr val="595959"/>
              </a:solidFill>
              <a:latin typeface="Rockwell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28688" y="4833938"/>
            <a:ext cx="1379537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Chloroplast</a:t>
            </a:r>
            <a:endParaRPr lang="en-US"/>
          </a:p>
        </p:txBody>
      </p:sp>
      <p:pic>
        <p:nvPicPr>
          <p:cNvPr id="38917" name="Picture 6" descr="sb4752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1236663"/>
            <a:ext cx="8288337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1"/>
          <p:cNvPicPr>
            <a:picLocks noChangeAspect="1" noChangeArrowheads="1"/>
          </p:cNvPicPr>
          <p:nvPr/>
        </p:nvPicPr>
        <p:blipFill>
          <a:blip r:embed="rId3"/>
          <a:srcRect b="31093"/>
          <a:stretch>
            <a:fillRect/>
          </a:stretch>
        </p:blipFill>
        <p:spPr bwMode="auto">
          <a:xfrm>
            <a:off x="1844675" y="979488"/>
            <a:ext cx="21859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159000"/>
            <a:ext cx="933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2675" y="3563938"/>
            <a:ext cx="968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 descr="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0200" y="3784600"/>
            <a:ext cx="7842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1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2388" y="2100263"/>
            <a:ext cx="9017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2" descr="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7925" y="3571875"/>
            <a:ext cx="94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3" descr="nadp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33888" y="4254500"/>
            <a:ext cx="7508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4" descr="at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7063" y="3665538"/>
            <a:ext cx="6540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1493838" y="1044575"/>
            <a:ext cx="84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Light</a:t>
            </a:r>
            <a:endParaRPr lang="en-US"/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2995613" y="703263"/>
            <a:ext cx="84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  <a:endParaRPr lang="en-US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3219450" y="574675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</a:t>
            </a:r>
            <a:r>
              <a:rPr lang="en-US" b="1" baseline="-25000"/>
              <a:t>2</a:t>
            </a:r>
            <a:endParaRPr lang="en-US"/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6202363" y="731838"/>
            <a:ext cx="71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</a:t>
            </a:r>
            <a:r>
              <a:rPr lang="en-US" b="1" baseline="-25000"/>
              <a:t>2</a:t>
            </a:r>
            <a:endParaRPr lang="en-US"/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5927725" y="5726113"/>
            <a:ext cx="104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Sugars</a:t>
            </a:r>
            <a:endParaRPr lang="en-US"/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4287838" y="19812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NADP</a:t>
            </a:r>
            <a:r>
              <a:rPr lang="en-US" sz="2000" b="1" baseline="30000"/>
              <a:t>+</a:t>
            </a:r>
            <a:endParaRPr lang="en-US"/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251325" y="2408238"/>
            <a:ext cx="129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ADP + P</a:t>
            </a:r>
            <a:endParaRPr lang="en-US"/>
          </a:p>
        </p:txBody>
      </p:sp>
      <p:pic>
        <p:nvPicPr>
          <p:cNvPr id="38933" name="Picture 22" descr="r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56338" y="1055688"/>
            <a:ext cx="519112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23" descr="r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62688" y="4314825"/>
            <a:ext cx="51911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064250" y="3076575"/>
            <a:ext cx="108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Calvin Cycle</a:t>
            </a:r>
            <a:endParaRPr lang="en-US"/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2552700" y="2970213"/>
            <a:ext cx="1806575" cy="915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Light- dependent reactions</a:t>
            </a:r>
            <a:endParaRPr lang="en-US"/>
          </a:p>
        </p:txBody>
      </p:sp>
      <p:sp>
        <p:nvSpPr>
          <p:cNvPr id="38937" name="Oval 26"/>
          <p:cNvSpPr>
            <a:spLocks noChangeArrowheads="1"/>
          </p:cNvSpPr>
          <p:nvPr/>
        </p:nvSpPr>
        <p:spPr bwMode="auto">
          <a:xfrm>
            <a:off x="5689600" y="2478088"/>
            <a:ext cx="1952625" cy="1862137"/>
          </a:xfrm>
          <a:prstGeom prst="ellipse">
            <a:avLst/>
          </a:prstGeom>
          <a:solidFill>
            <a:srgbClr val="E9FBC5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8" name="Picture 27" descr="Calvin1"/>
          <p:cNvPicPr>
            <a:picLocks noChangeAspect="1" noChangeArrowheads="1"/>
          </p:cNvPicPr>
          <p:nvPr/>
        </p:nvPicPr>
        <p:blipFill>
          <a:blip r:embed="rId12"/>
          <a:srcRect l="2730" r="1489" b="8372"/>
          <a:stretch>
            <a:fillRect/>
          </a:stretch>
        </p:blipFill>
        <p:spPr bwMode="auto">
          <a:xfrm>
            <a:off x="5765800" y="2500313"/>
            <a:ext cx="18383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Text Box 28"/>
          <p:cNvSpPr txBox="1">
            <a:spLocks noChangeArrowheads="1"/>
          </p:cNvSpPr>
          <p:nvPr/>
        </p:nvSpPr>
        <p:spPr bwMode="auto">
          <a:xfrm>
            <a:off x="6153150" y="3063875"/>
            <a:ext cx="992188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Calvin cycle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15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4762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9438" y="171450"/>
            <a:ext cx="772001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b="1">
                <a:latin typeface="Calibri" pitchFamily="34" charset="0"/>
                <a:ea typeface="Times New Roman" pitchFamily="18" charset="0"/>
                <a:cs typeface="Arial" charset="0"/>
              </a:rPr>
              <a:t>Cellular Respiration: </a:t>
            </a:r>
          </a:p>
          <a:p>
            <a:pPr>
              <a:spcAft>
                <a:spcPts val="1200"/>
              </a:spcAft>
            </a:pPr>
            <a:r>
              <a:rPr lang="en-US" sz="3000" b="1">
                <a:latin typeface="Calibri" pitchFamily="34" charset="0"/>
                <a:ea typeface="Times New Roman" pitchFamily="18" charset="0"/>
                <a:cs typeface="Arial" charset="0"/>
              </a:rPr>
              <a:t>(2 kinds—Aerobic and Anaerobic)</a:t>
            </a:r>
            <a:endParaRPr lang="en-US" sz="30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Cellular respiration is the process by which the energy of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glucose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is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released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in the cell to be used for life processes (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movement, breathing, blood circulation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, etc…)</a:t>
            </a:r>
            <a:endParaRPr lang="en-US" sz="2800">
              <a:ea typeface="Times New Roman" pitchFamily="18" charset="0"/>
              <a:cs typeface="Arial" charset="0"/>
            </a:endParaRPr>
          </a:p>
        </p:txBody>
      </p:sp>
      <p:pic>
        <p:nvPicPr>
          <p:cNvPr id="62467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5688" y="2943225"/>
            <a:ext cx="3433762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28600" y="2286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220663" eaLnBrk="0" hangingPunct="0">
              <a:buFontTx/>
              <a:buChar char="•"/>
            </a:pP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Respiration occurs in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ALL cells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and can take place either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with or without oxygen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present.</a:t>
            </a:r>
            <a:endParaRPr lang="en-US" sz="2800">
              <a:ea typeface="Times New Roman" pitchFamily="18" charset="0"/>
              <a:cs typeface="Arial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9248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363" y="3657600"/>
            <a:ext cx="466248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20700" y="0"/>
            <a:ext cx="764381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32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236538"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236538"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Total of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molecules produced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236538" eaLnBrk="0" hangingPunct="0">
              <a:buFontTx/>
              <a:buChar char="•"/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209800"/>
            <a:ext cx="8686800" cy="523875"/>
            <a:chOff x="228600" y="3048000"/>
            <a:chExt cx="8686800" cy="523220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228600" y="30480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C</a:t>
              </a:r>
              <a:r>
                <a:rPr lang="en-US" sz="2800" baseline="-30000">
                  <a:latin typeface="Calibri" pitchFamily="34" charset="0"/>
                  <a:ea typeface="Times New Roman" pitchFamily="18" charset="0"/>
                  <a:cs typeface="Arial" charset="0"/>
                </a:rPr>
                <a:t>6</a:t>
              </a:r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H</a:t>
              </a:r>
              <a:r>
                <a:rPr lang="en-US" sz="2800" baseline="-30000">
                  <a:latin typeface="Calibri" pitchFamily="34" charset="0"/>
                  <a:ea typeface="Times New Roman" pitchFamily="18" charset="0"/>
                  <a:cs typeface="Arial" charset="0"/>
                </a:rPr>
                <a:t>12</a:t>
              </a:r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O</a:t>
              </a:r>
              <a:r>
                <a:rPr lang="en-US" sz="2800" baseline="-30000">
                  <a:latin typeface="Calibri" pitchFamily="34" charset="0"/>
                  <a:ea typeface="Times New Roman" pitchFamily="18" charset="0"/>
                  <a:cs typeface="Arial" charset="0"/>
                </a:rPr>
                <a:t>6 </a:t>
              </a:r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 +  6O</a:t>
              </a:r>
              <a:r>
                <a:rPr lang="en-US" sz="2800" baseline="-30000">
                  <a:latin typeface="Calibri" pitchFamily="34" charset="0"/>
                  <a:ea typeface="Times New Roman" pitchFamily="18" charset="0"/>
                  <a:cs typeface="Arial" charset="0"/>
                </a:rPr>
                <a:t>2                                                </a:t>
              </a:r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6</a:t>
              </a:r>
              <a:r>
                <a:rPr lang="en-US" sz="2800" baseline="-30000">
                  <a:latin typeface="Calibri" pitchFamily="34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CO</a:t>
              </a:r>
              <a:r>
                <a:rPr lang="en-US" sz="2800" baseline="-30000">
                  <a:latin typeface="Calibri" pitchFamily="34" charset="0"/>
                  <a:ea typeface="Times New Roman" pitchFamily="18" charset="0"/>
                  <a:cs typeface="Arial" charset="0"/>
                </a:rPr>
                <a:t>2 </a:t>
              </a:r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 +  6H</a:t>
              </a:r>
              <a:r>
                <a:rPr lang="en-US" sz="2800" baseline="-30000">
                  <a:latin typeface="Calibri" pitchFamily="34" charset="0"/>
                  <a:ea typeface="Times New Roman" pitchFamily="18" charset="0"/>
                  <a:cs typeface="Arial" charset="0"/>
                </a:rPr>
                <a:t>2</a:t>
              </a:r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O + </a:t>
              </a:r>
              <a:r>
                <a:rPr lang="en-US" sz="2800" b="1">
                  <a:latin typeface="Calibri" pitchFamily="34" charset="0"/>
                  <a:ea typeface="Times New Roman" pitchFamily="18" charset="0"/>
                  <a:cs typeface="Arial" charset="0"/>
                </a:rPr>
                <a:t>36 ATP</a:t>
              </a:r>
              <a:endParaRPr lang="en-US" sz="280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419"/>
              <a:ext cx="2209800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28600" y="2743200"/>
            <a:ext cx="8686800" cy="738188"/>
            <a:chOff x="228600" y="3352800"/>
            <a:chExt cx="8686800" cy="738664"/>
          </a:xfrm>
        </p:grpSpPr>
        <p:sp>
          <p:nvSpPr>
            <p:cNvPr id="66568" name="Rectangle 4"/>
            <p:cNvSpPr>
              <a:spLocks noChangeArrowheads="1"/>
            </p:cNvSpPr>
            <p:nvPr/>
          </p:nvSpPr>
          <p:spPr bwMode="auto">
            <a:xfrm>
              <a:off x="228600" y="3352800"/>
              <a:ext cx="86868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latin typeface="Calibri" pitchFamily="34" charset="0"/>
                  <a:ea typeface="Times New Roman" pitchFamily="18" charset="0"/>
                  <a:cs typeface="Arial" charset="0"/>
                </a:rPr>
                <a:t>glucose  +  oxygen                             carbon dioxide  +  water  +  energy</a:t>
              </a:r>
              <a:endParaRPr lang="en-US" sz="2400">
                <a:ea typeface="Times New Roman" pitchFamily="18" charset="0"/>
                <a:cs typeface="Arial" charset="0"/>
              </a:endParaRPr>
            </a:p>
            <a:p>
              <a:pPr eaLnBrk="0" hangingPunct="0"/>
              <a:endParaRPr lang="en-US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547"/>
              <a:ext cx="1676400" cy="15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4163"/>
            <a:ext cx="8642350" cy="1303337"/>
          </a:xfrm>
        </p:spPr>
        <p:txBody>
          <a:bodyPr lIns="82296" tIns="41148" rIns="82296" bIns="41148" anchor="ctr"/>
          <a:lstStyle/>
          <a:p>
            <a:pPr marL="25400" eaLnBrk="1" hangingPunct="1">
              <a:tabLst>
                <a:tab pos="1270000" algn="l"/>
              </a:tabLst>
            </a:pPr>
            <a:r>
              <a:rPr lang="en-US" sz="4200" smtClean="0"/>
              <a:t>   Objectives:</a:t>
            </a:r>
            <a:r>
              <a:rPr lang="en-US" smtClean="0"/>
              <a:t>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816100"/>
            <a:ext cx="8142287" cy="3130550"/>
          </a:xfrm>
        </p:spPr>
        <p:txBody>
          <a:bodyPr lIns="82296" tIns="41148" rIns="82296" bIns="41148" anchor="ctr"/>
          <a:lstStyle/>
          <a:p>
            <a:pPr marL="685800" indent="-533400" eaLnBrk="1" hangingPunct="1">
              <a:buFont typeface="Wingdings" pitchFamily="2" charset="2"/>
              <a:buAutoNum type="arabicPeriod"/>
              <a:tabLst>
                <a:tab pos="838200" algn="l"/>
              </a:tabLst>
            </a:pPr>
            <a:r>
              <a:rPr lang="en-US" sz="3600" smtClean="0"/>
              <a:t>What is the energy used by organisms? </a:t>
            </a:r>
          </a:p>
          <a:p>
            <a:pPr marL="685800" indent="-533400" eaLnBrk="1" hangingPunct="1">
              <a:buFont typeface="Wingdings" pitchFamily="2" charset="2"/>
              <a:buAutoNum type="arabicPeriod"/>
              <a:tabLst>
                <a:tab pos="838200" algn="l"/>
              </a:tabLst>
            </a:pPr>
            <a:r>
              <a:rPr lang="en-US" sz="3600" smtClean="0"/>
              <a:t>How do organisms obtain energy to function in their environment?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81930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228600" y="228600"/>
            <a:ext cx="182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36538" indent="-236538">
              <a:buFont typeface="Arial" charset="0"/>
              <a:buChar char="•"/>
            </a:pPr>
            <a:r>
              <a:rPr lang="en-US" sz="3200" u="sng">
                <a:latin typeface="Calibri" pitchFamily="34" charset="0"/>
                <a:ea typeface="Times New Roman" pitchFamily="18" charset="0"/>
                <a:cs typeface="Arial" charset="0"/>
              </a:rPr>
              <a:t>Diagram</a:t>
            </a:r>
            <a:endParaRPr lang="en-US" sz="3200">
              <a:ea typeface="Times New Roman" pitchFamily="18" charset="0"/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0480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Glucose</a:t>
            </a:r>
            <a:endParaRPr lang="en-US" sz="2400"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Glycolysis</a:t>
            </a:r>
            <a:endParaRPr lang="en-US" sz="2300">
              <a:cs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781800" y="29718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0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Electron Transport Chain</a:t>
            </a:r>
            <a:endParaRPr lang="en-US" sz="2000">
              <a:cs typeface="Arial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600" y="50292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2</a:t>
            </a:r>
            <a:endParaRPr lang="en-US" sz="2800">
              <a:cs typeface="Arial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572000" y="2819400"/>
            <a:ext cx="1543050" cy="996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4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Krebs Cycle</a:t>
            </a:r>
            <a:endParaRPr lang="en-US" sz="2400">
              <a:cs typeface="Arial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505200" y="1447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Mitochondria</a:t>
            </a:r>
            <a:endParaRPr lang="en-US" sz="2800">
              <a:cs typeface="Arial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In Cytoplasm</a:t>
            </a:r>
            <a:endParaRPr lang="en-US" sz="2800">
              <a:cs typeface="Arial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2</a:t>
            </a:r>
            <a:endParaRPr lang="en-US" sz="2800">
              <a:cs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58000" y="50292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u="sng">
                <a:solidFill>
                  <a:srgbClr val="C00000"/>
                </a:solidFill>
                <a:latin typeface="Calibri" pitchFamily="34" charset="0"/>
                <a:cs typeface="Arial" charset="0"/>
              </a:rPr>
              <a:t>32</a:t>
            </a:r>
            <a:endParaRPr lang="en-US" sz="2800">
              <a:cs typeface="Arial" charset="0"/>
            </a:endParaRPr>
          </a:p>
        </p:txBody>
      </p:sp>
      <p:sp>
        <p:nvSpPr>
          <p:cNvPr id="67598" name="TextBox 19"/>
          <p:cNvSpPr txBox="1">
            <a:spLocks noChangeArrowheads="1"/>
          </p:cNvSpPr>
          <p:nvPr/>
        </p:nvSpPr>
        <p:spPr bwMode="auto">
          <a:xfrm>
            <a:off x="3733800" y="10668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Electrons carried in NADH</a:t>
            </a:r>
          </a:p>
        </p:txBody>
      </p:sp>
      <p:sp>
        <p:nvSpPr>
          <p:cNvPr id="67599" name="TextBox 20"/>
          <p:cNvSpPr txBox="1">
            <a:spLocks noChangeArrowheads="1"/>
          </p:cNvSpPr>
          <p:nvPr/>
        </p:nvSpPr>
        <p:spPr bwMode="auto">
          <a:xfrm>
            <a:off x="5867400" y="236220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Electrons carried in NADH and FADH</a:t>
            </a:r>
            <a:r>
              <a:rPr lang="en-US" sz="1400" baseline="-25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81" grpId="0"/>
      <p:bldP spid="3082" grpId="0"/>
      <p:bldP spid="3085" grpId="0"/>
      <p:bldP spid="3086" grpId="0"/>
      <p:bldP spid="3086" grpId="1"/>
      <p:bldP spid="3087" grpId="0"/>
      <p:bldP spid="3087" grpId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28600" y="76200"/>
            <a:ext cx="7848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>
                <a:latin typeface="Calibri" pitchFamily="34" charset="0"/>
                <a:ea typeface="Times New Roman" pitchFamily="18" charset="0"/>
                <a:cs typeface="Arial" charset="0"/>
              </a:rPr>
              <a:t>Summary:</a:t>
            </a:r>
            <a:endParaRPr lang="en-US" sz="3200">
              <a:ea typeface="Times New Roman" pitchFamily="18" charset="0"/>
              <a:cs typeface="Arial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3 steps:</a:t>
            </a:r>
            <a:endParaRPr lang="en-US" sz="3200">
              <a:ea typeface="Times New Roman" pitchFamily="18" charset="0"/>
              <a:cs typeface="Arial" charset="0"/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54864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609600"/>
            <a:ext cx="6019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1</a:t>
            </a:r>
            <a:r>
              <a:rPr lang="en-US" sz="3200" baseline="30000">
                <a:latin typeface="Calibri" pitchFamily="34" charset="0"/>
                <a:ea typeface="Times New Roman" pitchFamily="18" charset="0"/>
                <a:cs typeface="Arial" charset="0"/>
              </a:rPr>
              <a:t>st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  </a:t>
            </a:r>
            <a:r>
              <a:rPr lang="en-US" sz="32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glycolysis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 </a:t>
            </a:r>
            <a:endParaRPr lang="en-US" sz="3200">
              <a:ea typeface="Times New Roman" pitchFamily="18" charset="0"/>
              <a:cs typeface="Arial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2</a:t>
            </a:r>
            <a:r>
              <a:rPr lang="en-US" sz="3200" baseline="30000">
                <a:latin typeface="Calibri" pitchFamily="34" charset="0"/>
                <a:ea typeface="Times New Roman" pitchFamily="18" charset="0"/>
                <a:cs typeface="Arial" charset="0"/>
              </a:rPr>
              <a:t>nd 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Krebs cycle</a:t>
            </a:r>
            <a:endParaRPr lang="en-US" sz="3200">
              <a:ea typeface="Times New Roman" pitchFamily="18" charset="0"/>
              <a:cs typeface="Arial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3</a:t>
            </a:r>
            <a:r>
              <a:rPr lang="en-US" sz="3200" baseline="30000">
                <a:latin typeface="Calibri" pitchFamily="34" charset="0"/>
                <a:ea typeface="Times New Roman" pitchFamily="18" charset="0"/>
                <a:cs typeface="Arial" charset="0"/>
              </a:rPr>
              <a:t>rd  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Electron Transport Chain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(ETC) </a:t>
            </a:r>
            <a:endParaRPr lang="en-US" sz="32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125663"/>
            <a:ext cx="8686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lang="en-US" sz="3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220663" eaLnBrk="0" hangingPunct="0">
              <a:spcAft>
                <a:spcPts val="1200"/>
              </a:spcAft>
              <a:buFontTx/>
              <a:buChar char="•"/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220663" eaLnBrk="0" hangingPunct="0">
              <a:buFontTx/>
              <a:buChar char="•"/>
              <a:defRPr/>
            </a:pP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Much less ATP produced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than in aerobic respiration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33388" y="303213"/>
            <a:ext cx="772636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220663">
              <a:spcAft>
                <a:spcPts val="600"/>
              </a:spcAft>
            </a:pPr>
            <a:r>
              <a:rPr lang="en-US" sz="32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Alcoholic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fermentation—occurs in </a:t>
            </a:r>
            <a:r>
              <a:rPr lang="en-US" sz="32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bacteria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and </a:t>
            </a:r>
            <a:r>
              <a:rPr lang="en-US" sz="32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yeast</a:t>
            </a:r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endParaRPr lang="en-US" sz="3200">
              <a:ea typeface="Times New Roman" pitchFamily="18" charset="0"/>
              <a:cs typeface="Arial" charset="0"/>
            </a:endParaRPr>
          </a:p>
          <a:p>
            <a:pPr marL="457200" indent="-220663" eaLnBrk="0" hangingPunct="0"/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Process used in the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baking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and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brewing 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industry—yeast produces CO</a:t>
            </a:r>
            <a:r>
              <a:rPr lang="en-US" sz="2800" baseline="-30000">
                <a:latin typeface="Calibri" pitchFamily="34" charset="0"/>
                <a:ea typeface="Times New Roman" pitchFamily="18" charset="0"/>
                <a:cs typeface="Arial" charset="0"/>
              </a:rPr>
              <a:t>2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gas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during fermentation to make dough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rise</a:t>
            </a: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 and give bread its holes</a:t>
            </a:r>
            <a:endParaRPr lang="en-US" sz="2800">
              <a:ea typeface="Times New Roman" pitchFamily="18" charset="0"/>
              <a:cs typeface="Arial" charset="0"/>
            </a:endParaRPr>
          </a:p>
          <a:p>
            <a:pPr marL="457200" indent="-220663" eaLnBrk="0" hangingPunct="0"/>
            <a:endParaRPr lang="en-US">
              <a:ea typeface="Times New Roman" pitchFamily="18" charset="0"/>
              <a:cs typeface="Arial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217863"/>
            <a:ext cx="8686800" cy="946150"/>
            <a:chOff x="228600" y="2989526"/>
            <a:chExt cx="8686800" cy="944968"/>
          </a:xfrm>
        </p:grpSpPr>
        <p:sp>
          <p:nvSpPr>
            <p:cNvPr id="70660" name="Rectangle 3"/>
            <p:cNvSpPr>
              <a:spLocks noChangeArrowheads="1"/>
            </p:cNvSpPr>
            <p:nvPr/>
          </p:nvSpPr>
          <p:spPr bwMode="auto">
            <a:xfrm>
              <a:off x="228600" y="2989526"/>
              <a:ext cx="8686800" cy="94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glucose                       ethyl alcohol + carbon dioxide  + </a:t>
              </a:r>
              <a:r>
                <a:rPr lang="en-US" sz="2800" b="1">
                  <a:latin typeface="Calibri" pitchFamily="34" charset="0"/>
                  <a:ea typeface="Times New Roman" pitchFamily="18" charset="0"/>
                  <a:cs typeface="Arial" charset="0"/>
                </a:rPr>
                <a:t>2 ATP</a:t>
              </a:r>
              <a:endParaRPr lang="en-US" sz="280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00200" y="3504818"/>
              <a:ext cx="1524000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662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3897313"/>
            <a:ext cx="33004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0338" y="4060825"/>
            <a:ext cx="22193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220663">
              <a:spcAft>
                <a:spcPts val="1200"/>
              </a:spcAft>
              <a:buFontTx/>
              <a:buChar char="•"/>
              <a:defRPr/>
            </a:pP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220663" eaLnBrk="0" hangingPunct="0"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23622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glucose                             lactic acid + carbon dioxide  + </a:t>
            </a:r>
            <a:r>
              <a:rPr lang="en-US" sz="2800" b="1">
                <a:latin typeface="Calibri" pitchFamily="34" charset="0"/>
                <a:ea typeface="Times New Roman" pitchFamily="18" charset="0"/>
                <a:cs typeface="Arial" charset="0"/>
              </a:rPr>
              <a:t>2 ATP</a:t>
            </a:r>
            <a:endParaRPr lang="en-US" sz="2800">
              <a:ea typeface="Times New Roman" pitchFamily="18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670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0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886200" y="3810000"/>
            <a:ext cx="4410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731" name="AutoShape 23"/>
          <p:cNvCxnSpPr>
            <a:cxnSpLocks noChangeShapeType="1"/>
          </p:cNvCxnSpPr>
          <p:nvPr/>
        </p:nvCxnSpPr>
        <p:spPr bwMode="auto">
          <a:xfrm>
            <a:off x="1709738" y="2708275"/>
            <a:ext cx="103028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743200" y="2438400"/>
            <a:ext cx="1593850" cy="5334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glycolysis</a:t>
            </a:r>
            <a:endParaRPr lang="en-US" sz="2800">
              <a:ea typeface="Times New Roman" pitchFamily="18" charset="0"/>
              <a:cs typeface="Arial" charset="0"/>
            </a:endParaRPr>
          </a:p>
        </p:txBody>
      </p:sp>
      <p:cxnSp>
        <p:nvCxnSpPr>
          <p:cNvPr id="73733" name="AutoShape 21"/>
          <p:cNvCxnSpPr>
            <a:cxnSpLocks noChangeShapeType="1"/>
          </p:cNvCxnSpPr>
          <p:nvPr/>
        </p:nvCxnSpPr>
        <p:spPr bwMode="auto">
          <a:xfrm flipV="1">
            <a:off x="4495800" y="2165350"/>
            <a:ext cx="949325" cy="3492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3734" name="AutoShape 20"/>
          <p:cNvCxnSpPr>
            <a:cxnSpLocks noChangeShapeType="1"/>
          </p:cNvCxnSpPr>
          <p:nvPr/>
        </p:nvCxnSpPr>
        <p:spPr bwMode="auto">
          <a:xfrm>
            <a:off x="4495800" y="2819400"/>
            <a:ext cx="1016000" cy="2270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410200" y="1295400"/>
            <a:ext cx="3505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Anaerobic Respiration</a:t>
            </a:r>
            <a:endParaRPr lang="en-US" sz="2800">
              <a:ea typeface="Times New Roman" pitchFamily="18" charset="0"/>
              <a:cs typeface="Arial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32450" y="1970088"/>
            <a:ext cx="3206750" cy="849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Alcoholic</a:t>
            </a:r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 fermentation</a:t>
            </a:r>
            <a:endParaRPr lang="en-US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Bacteria, Yeast    </a:t>
            </a:r>
            <a:r>
              <a:rPr lang="en-US" sz="2400" b="1">
                <a:latin typeface="Calibri" pitchFamily="34" charset="0"/>
                <a:ea typeface="Times New Roman" pitchFamily="18" charset="0"/>
                <a:cs typeface="Arial" charset="0"/>
              </a:rPr>
              <a:t>2 ATP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32450" y="2895600"/>
            <a:ext cx="320675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Lactic acid</a:t>
            </a:r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 fermentation</a:t>
            </a:r>
            <a:endParaRPr lang="en-US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Muscle cells       </a:t>
            </a:r>
            <a:r>
              <a:rPr lang="en-US" sz="2400" b="1">
                <a:latin typeface="Calibri" pitchFamily="34" charset="0"/>
                <a:ea typeface="Times New Roman" pitchFamily="18" charset="0"/>
                <a:cs typeface="Arial" charset="0"/>
              </a:rPr>
              <a:t>2 ATP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cxnSp>
        <p:nvCxnSpPr>
          <p:cNvPr id="73738" name="AutoShape 16"/>
          <p:cNvCxnSpPr>
            <a:cxnSpLocks noChangeShapeType="1"/>
          </p:cNvCxnSpPr>
          <p:nvPr/>
        </p:nvCxnSpPr>
        <p:spPr bwMode="auto">
          <a:xfrm>
            <a:off x="3352800" y="3124200"/>
            <a:ext cx="1062038" cy="1193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57200" y="4762500"/>
            <a:ext cx="3352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Aerobic Respiration</a:t>
            </a:r>
            <a:endParaRPr lang="en-US" sz="2800">
              <a:ea typeface="Times New Roman" pitchFamily="18" charset="0"/>
              <a:cs typeface="Arial" charset="0"/>
            </a:endParaRPr>
          </a:p>
        </p:txBody>
      </p:sp>
      <p:sp>
        <p:nvSpPr>
          <p:cNvPr id="73740" name="Text Box 14"/>
          <p:cNvSpPr txBox="1">
            <a:spLocks noChangeArrowheads="1"/>
          </p:cNvSpPr>
          <p:nvPr/>
        </p:nvSpPr>
        <p:spPr bwMode="auto">
          <a:xfrm>
            <a:off x="1295400" y="5334000"/>
            <a:ext cx="11652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latin typeface="Calibri" pitchFamily="34" charset="0"/>
                <a:ea typeface="Times New Roman" pitchFamily="18" charset="0"/>
                <a:cs typeface="Arial" charset="0"/>
              </a:rPr>
              <a:t>36 ATP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  <p:grpSp>
        <p:nvGrpSpPr>
          <p:cNvPr id="73741" name="Group 8"/>
          <p:cNvGrpSpPr>
            <a:grpSpLocks/>
          </p:cNvGrpSpPr>
          <p:nvPr/>
        </p:nvGrpSpPr>
        <p:grpSpPr bwMode="auto">
          <a:xfrm>
            <a:off x="4648200" y="4591050"/>
            <a:ext cx="3206750" cy="1781175"/>
            <a:chOff x="5362" y="11445"/>
            <a:chExt cx="3593" cy="2803"/>
          </a:xfrm>
        </p:grpSpPr>
        <p:grpSp>
          <p:nvGrpSpPr>
            <p:cNvPr id="73742" name="Group 11"/>
            <p:cNvGrpSpPr>
              <a:grpSpLocks/>
            </p:cNvGrpSpPr>
            <p:nvPr/>
          </p:nvGrpSpPr>
          <p:grpSpPr bwMode="auto">
            <a:xfrm>
              <a:off x="7496" y="11445"/>
              <a:ext cx="1459" cy="1529"/>
              <a:chOff x="4196" y="11970"/>
              <a:chExt cx="1459" cy="1529"/>
            </a:xfrm>
          </p:grpSpPr>
          <p:sp>
            <p:nvSpPr>
              <p:cNvPr id="73743" name="AutoShape 13"/>
              <p:cNvSpPr>
                <a:spLocks noChangeArrowheads="1"/>
              </p:cNvSpPr>
              <p:nvPr/>
            </p:nvSpPr>
            <p:spPr bwMode="auto">
              <a:xfrm>
                <a:off x="4196" y="11970"/>
                <a:ext cx="1459" cy="1529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3744" name="Text Box 12"/>
              <p:cNvSpPr txBox="1">
                <a:spLocks noChangeArrowheads="1"/>
              </p:cNvSpPr>
              <p:nvPr/>
            </p:nvSpPr>
            <p:spPr bwMode="auto">
              <a:xfrm>
                <a:off x="4545" y="12179"/>
                <a:ext cx="840" cy="9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400">
                    <a:latin typeface="Calibri" pitchFamily="34" charset="0"/>
                    <a:ea typeface="Times New Roman" pitchFamily="18" charset="0"/>
                    <a:cs typeface="Arial" charset="0"/>
                  </a:rPr>
                  <a:t>ETC</a:t>
                </a:r>
                <a:endParaRPr lang="en-US" sz="2400">
                  <a:ea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73745" name="Text Box 10"/>
            <p:cNvSpPr txBox="1">
              <a:spLocks noChangeArrowheads="1"/>
            </p:cNvSpPr>
            <p:nvPr/>
          </p:nvSpPr>
          <p:spPr bwMode="auto">
            <a:xfrm>
              <a:off x="5789" y="13214"/>
              <a:ext cx="2653" cy="10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Calibri" pitchFamily="34" charset="0"/>
                  <a:ea typeface="Times New Roman" pitchFamily="18" charset="0"/>
                  <a:cs typeface="Arial" charset="0"/>
                </a:rPr>
                <a:t>Mitochondria</a:t>
              </a:r>
              <a:endParaRPr lang="en-US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73746" name="AutoShape 9"/>
            <p:cNvSpPr>
              <a:spLocks noChangeArrowheads="1"/>
            </p:cNvSpPr>
            <p:nvPr/>
          </p:nvSpPr>
          <p:spPr bwMode="auto">
            <a:xfrm>
              <a:off x="5362" y="11534"/>
              <a:ext cx="1536" cy="15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Calibri" pitchFamily="34" charset="0"/>
                  <a:ea typeface="Times New Roman" pitchFamily="18" charset="0"/>
                  <a:cs typeface="Arial" charset="0"/>
                </a:rPr>
                <a:t>Krebs Cycle</a:t>
              </a:r>
              <a:endParaRPr lang="en-US" sz="2400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73747" name="Text Box 7"/>
          <p:cNvSpPr txBox="1">
            <a:spLocks noChangeArrowheads="1"/>
          </p:cNvSpPr>
          <p:nvPr/>
        </p:nvSpPr>
        <p:spPr bwMode="auto">
          <a:xfrm>
            <a:off x="1066800" y="1676400"/>
            <a:ext cx="3708400" cy="577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latin typeface="Calibri" pitchFamily="34" charset="0"/>
                <a:ea typeface="Times New Roman" pitchFamily="18" charset="0"/>
                <a:cs typeface="Arial" charset="0"/>
              </a:rPr>
              <a:t>Cytoplasm</a:t>
            </a:r>
            <a:endParaRPr lang="en-US" sz="3200">
              <a:ea typeface="Times New Roman" pitchFamily="18" charset="0"/>
              <a:cs typeface="Arial" charset="0"/>
            </a:endParaRPr>
          </a:p>
        </p:txBody>
      </p:sp>
      <p:sp>
        <p:nvSpPr>
          <p:cNvPr id="73748" name="Rectangle 24"/>
          <p:cNvSpPr>
            <a:spLocks noChangeArrowheads="1"/>
          </p:cNvSpPr>
          <p:nvPr/>
        </p:nvSpPr>
        <p:spPr bwMode="auto">
          <a:xfrm>
            <a:off x="228600" y="2286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6538" indent="-220663">
              <a:buFontTx/>
              <a:buChar char="•"/>
            </a:pPr>
            <a:r>
              <a:rPr lang="en-US" sz="2800">
                <a:latin typeface="Calibri" pitchFamily="34" charset="0"/>
                <a:ea typeface="Times New Roman" pitchFamily="18" charset="0"/>
                <a:cs typeface="Arial" charset="0"/>
              </a:rPr>
              <a:t>First step in anaerobic respiration is also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glycolysis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3749" name="Rectangle 35"/>
          <p:cNvSpPr>
            <a:spLocks noChangeArrowheads="1"/>
          </p:cNvSpPr>
          <p:nvPr/>
        </p:nvSpPr>
        <p:spPr bwMode="auto">
          <a:xfrm>
            <a:off x="228600" y="9906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 u="sng">
                <a:latin typeface="Calibri" pitchFamily="34" charset="0"/>
                <a:ea typeface="Times New Roman" pitchFamily="18" charset="0"/>
                <a:cs typeface="Arial" charset="0"/>
              </a:rPr>
              <a:t>Diagram</a:t>
            </a:r>
            <a:endParaRPr lang="en-US" sz="3200">
              <a:ea typeface="Times New Roman" pitchFamily="18" charset="0"/>
              <a:cs typeface="Arial" charset="0"/>
            </a:endParaRPr>
          </a:p>
        </p:txBody>
      </p:sp>
      <p:sp>
        <p:nvSpPr>
          <p:cNvPr id="73750" name="Rectangle 3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73751" name="Rectangle 27"/>
          <p:cNvSpPr>
            <a:spLocks noChangeArrowheads="1"/>
          </p:cNvSpPr>
          <p:nvPr/>
        </p:nvSpPr>
        <p:spPr bwMode="auto">
          <a:xfrm>
            <a:off x="304800" y="22860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C</a:t>
            </a:r>
            <a:r>
              <a:rPr lang="en-US" sz="2400" baseline="-30000">
                <a:latin typeface="Calibri" pitchFamily="34" charset="0"/>
                <a:ea typeface="Times New Roman" pitchFamily="18" charset="0"/>
                <a:cs typeface="Arial" charset="0"/>
              </a:rPr>
              <a:t>6</a:t>
            </a:r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H</a:t>
            </a:r>
            <a:r>
              <a:rPr lang="en-US" sz="2400" baseline="-30000">
                <a:latin typeface="Calibri" pitchFamily="34" charset="0"/>
                <a:ea typeface="Times New Roman" pitchFamily="18" charset="0"/>
                <a:cs typeface="Arial" charset="0"/>
              </a:rPr>
              <a:t>12</a:t>
            </a:r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O</a:t>
            </a:r>
            <a:r>
              <a:rPr lang="en-US" sz="2400" baseline="-30000">
                <a:latin typeface="Calibri" pitchFamily="34" charset="0"/>
                <a:ea typeface="Times New Roman" pitchFamily="18" charset="0"/>
                <a:cs typeface="Arial" charset="0"/>
              </a:rPr>
              <a:t>6   </a:t>
            </a:r>
            <a:endParaRPr lang="en-US" sz="24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2400">
                <a:latin typeface="Calibri" pitchFamily="34" charset="0"/>
                <a:ea typeface="Times New Roman" pitchFamily="18" charset="0"/>
                <a:cs typeface="Arial" charset="0"/>
              </a:rPr>
              <a:t>glucose</a:t>
            </a:r>
            <a:endParaRPr lang="en-US" sz="2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http://www.youtube.com/watch?v=dPKvHrD1eS4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/>
              <a:t>Review!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Energy of Life, Photosynthesis, and </a:t>
            </a:r>
            <a:br>
              <a:rPr lang="en-US" smtClean="0"/>
            </a:br>
            <a:r>
              <a:rPr lang="en-US" smtClean="0"/>
              <a:t>Respiration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7651" name="Picture 4" descr="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326231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Energy in Living Things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865188" lvl="2" indent="-7938">
              <a:lnSpc>
                <a:spcPct val="90000"/>
              </a:lnSpc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</a:pPr>
            <a:r>
              <a:rPr lang="en-US" sz="320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Living things need </a:t>
            </a:r>
            <a:r>
              <a:rPr lang="en-US" sz="3200" b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energy</a:t>
            </a:r>
            <a:r>
              <a:rPr lang="en-US" sz="320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to survive.</a:t>
            </a:r>
          </a:p>
          <a:p>
            <a:pPr marL="865188" lvl="2" indent="-7938">
              <a:lnSpc>
                <a:spcPct val="90000"/>
              </a:lnSpc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</a:pPr>
            <a:r>
              <a:rPr lang="en-US" sz="320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Energy comes in many forms including light, heat, electricity, and chemical compounds. </a:t>
            </a:r>
          </a:p>
          <a:p>
            <a:pPr marL="865188" lvl="2" indent="-7938">
              <a:lnSpc>
                <a:spcPct val="90000"/>
              </a:lnSpc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</a:pPr>
            <a:endParaRPr lang="en-US" sz="320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adenosine triphosphate</a:t>
            </a:r>
            <a:br>
              <a:rPr lang="en-US" sz="4000" b="1" smtClean="0">
                <a:solidFill>
                  <a:srgbClr val="000000"/>
                </a:solidFill>
                <a:ea typeface="ＭＳ Ｐゴシック"/>
                <a:cs typeface="ＭＳ Ｐゴシック"/>
              </a:rPr>
            </a:br>
            <a:r>
              <a:rPr lang="en-US" sz="4000" b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(ATP)</a:t>
            </a:r>
            <a:endParaRPr lang="en-US" sz="4800" b="1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lvl="2"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</a:pPr>
            <a:r>
              <a:rPr lang="en-US" sz="400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ATP, a chemical compound, is  used to store and release energy </a:t>
            </a:r>
          </a:p>
          <a:p>
            <a:pPr lvl="2"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</a:pPr>
            <a:r>
              <a:rPr lang="en-US" sz="400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It is used by all types of cells as their basic energy source.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ATP consists of: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3"/>
            <a:r>
              <a:rPr lang="en-US" sz="3200" smtClean="0"/>
              <a:t>adenine</a:t>
            </a:r>
          </a:p>
          <a:p>
            <a:pPr lvl="3"/>
            <a:r>
              <a:rPr lang="en-US" sz="3200" smtClean="0"/>
              <a:t>ribose (a 5-carbon sugar)</a:t>
            </a:r>
          </a:p>
          <a:p>
            <a:pPr lvl="3"/>
            <a:r>
              <a:rPr lang="en-US" sz="3200" smtClean="0"/>
              <a:t>3 phosphate groups</a:t>
            </a:r>
          </a:p>
        </p:txBody>
      </p:sp>
      <p:pic>
        <p:nvPicPr>
          <p:cNvPr id="30723" name="Picture 4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" t="26750" b="16760"/>
          <a:stretch>
            <a:fillRect/>
          </a:stretch>
        </p:blipFill>
        <p:spPr bwMode="auto">
          <a:xfrm>
            <a:off x="1587500" y="4322763"/>
            <a:ext cx="65532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498475" y="1600200"/>
            <a:ext cx="7556500" cy="414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smtClean="0"/>
              <a:t>Energy </a:t>
            </a:r>
            <a:r>
              <a:rPr lang="en-US" sz="3200" smtClean="0"/>
              <a:t>is released when the bonds that hold the phosphate groups together are broken.</a:t>
            </a:r>
          </a:p>
          <a:p>
            <a:pPr>
              <a:lnSpc>
                <a:spcPct val="90000"/>
              </a:lnSpc>
            </a:pPr>
            <a:r>
              <a:rPr lang="en-US" sz="3200" smtClean="0"/>
              <a:t>ATP </a:t>
            </a:r>
            <a:r>
              <a:rPr lang="en-US" sz="3200" smtClean="0">
                <a:sym typeface="Wingdings" pitchFamily="2" charset="2"/>
              </a:rPr>
              <a:t> ADP + P + </a:t>
            </a: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ENERGY</a:t>
            </a:r>
          </a:p>
          <a:p>
            <a:pPr>
              <a:lnSpc>
                <a:spcPct val="90000"/>
              </a:lnSpc>
            </a:pPr>
            <a:r>
              <a:rPr lang="en-US" sz="3200" smtClean="0">
                <a:sym typeface="Wingdings" pitchFamily="2" charset="2"/>
              </a:rPr>
              <a:t>  3            2       1   </a:t>
            </a:r>
          </a:p>
          <a:p>
            <a:pPr>
              <a:lnSpc>
                <a:spcPct val="90000"/>
              </a:lnSpc>
            </a:pPr>
            <a:endParaRPr lang="en-US" sz="320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200" smtClean="0">
                <a:sym typeface="Wingdings" pitchFamily="2" charset="2"/>
              </a:rPr>
              <a:t>This released energy is used to power </a:t>
            </a:r>
            <a:r>
              <a:rPr lang="en-US" sz="3200" b="1" smtClean="0">
                <a:sym typeface="Wingdings" pitchFamily="2" charset="2"/>
              </a:rPr>
              <a:t>metabolism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Photosynthesis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200" b="1" smtClean="0"/>
              <a:t>Photosynthesis</a:t>
            </a:r>
            <a:r>
              <a:rPr lang="en-US" sz="3200" smtClean="0"/>
              <a:t> is the process in which green plants use the energy of sunlight to convert water and carbon dioxide into high-energy carbohydrates and oxygen.</a:t>
            </a:r>
          </a:p>
          <a:p>
            <a:r>
              <a:rPr lang="en-US" sz="3200" smtClean="0"/>
              <a:t>Occurs in the chloroplasts inside the cell</a:t>
            </a:r>
          </a:p>
          <a:p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860</TotalTime>
  <Words>525</Words>
  <Application>Microsoft Macintosh PowerPoint</Application>
  <PresentationFormat>On-screen Show (4:3)</PresentationFormat>
  <Paragraphs>112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21</vt:i4>
      </vt:variant>
      <vt:variant>
        <vt:lpstr>Slide Titles</vt:lpstr>
      </vt:variant>
      <vt:variant>
        <vt:i4>25</vt:i4>
      </vt:variant>
    </vt:vector>
  </HeadingPairs>
  <TitlesOfParts>
    <vt:vector size="53" baseType="lpstr">
      <vt:lpstr>Arial</vt:lpstr>
      <vt:lpstr>Rockwell</vt:lpstr>
      <vt:lpstr>Wingdings</vt:lpstr>
      <vt:lpstr>Calibri</vt:lpstr>
      <vt:lpstr>ＭＳ Ｐゴシック</vt:lpstr>
      <vt:lpstr>Times New Roman</vt:lpstr>
      <vt:lpstr>Bradley Hand ITC TT-Bold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Advantage</vt:lpstr>
      <vt:lpstr>Chemical Pathways</vt:lpstr>
      <vt:lpstr>   Objectives: </vt:lpstr>
      <vt:lpstr>Slide 3</vt:lpstr>
      <vt:lpstr>Energy of Life, Photosynthesis, and  Respiration </vt:lpstr>
      <vt:lpstr>Energy in Living Things</vt:lpstr>
      <vt:lpstr>adenosine triphosphate  (ATP)</vt:lpstr>
      <vt:lpstr>ATP consists of: </vt:lpstr>
      <vt:lpstr>Slide 8</vt:lpstr>
      <vt:lpstr>Photosynthesis</vt:lpstr>
      <vt:lpstr>Slide 10</vt:lpstr>
      <vt:lpstr>The Photosynthesis Equation </vt:lpstr>
      <vt:lpstr>Cellular Respiration</vt:lpstr>
      <vt:lpstr>Cellular Respiration Equation</vt:lpstr>
      <vt:lpstr>2 Stages of Photosynthesis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University of Minnesota Twin Cities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</dc:title>
  <dc:creator>Christina Bartoszewski</dc:creator>
  <cp:lastModifiedBy>0 0</cp:lastModifiedBy>
  <cp:revision>10</cp:revision>
  <dcterms:created xsi:type="dcterms:W3CDTF">2013-11-05T12:29:45Z</dcterms:created>
  <dcterms:modified xsi:type="dcterms:W3CDTF">2013-12-18T19:47:10Z</dcterms:modified>
</cp:coreProperties>
</file>