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2" r:id="rId3"/>
    <p:sldId id="286" r:id="rId4"/>
    <p:sldId id="273" r:id="rId5"/>
    <p:sldId id="274" r:id="rId6"/>
    <p:sldId id="275" r:id="rId7"/>
    <p:sldId id="276" r:id="rId8"/>
    <p:sldId id="277" r:id="rId9"/>
    <p:sldId id="279" r:id="rId10"/>
    <p:sldId id="280" r:id="rId11"/>
    <p:sldId id="281" r:id="rId12"/>
    <p:sldId id="283" r:id="rId13"/>
    <p:sldId id="284" r:id="rId14"/>
    <p:sldId id="285" r:id="rId15"/>
    <p:sldId id="282" r:id="rId16"/>
    <p:sldId id="287" r:id="rId17"/>
    <p:sldId id="288" r:id="rId18"/>
    <p:sldId id="289" r:id="rId19"/>
    <p:sldId id="290" r:id="rId20"/>
    <p:sldId id="291" r:id="rId21"/>
    <p:sldId id="297" r:id="rId22"/>
    <p:sldId id="298" r:id="rId23"/>
    <p:sldId id="299" r:id="rId24"/>
    <p:sldId id="292" r:id="rId25"/>
    <p:sldId id="293" r:id="rId26"/>
    <p:sldId id="294" r:id="rId27"/>
    <p:sldId id="295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fld id="{4429993A-566E-4B54-B7F0-084ABFF51863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fld id="{5863426A-185A-4E0F-9E4B-E48FDC6D4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9F6EC7F-DABD-4A77-9536-9844A56DC808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DAD316F-3726-451F-A17A-4BB1B9230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10B7C300-8456-41F9-A6DB-1C443E618FEA}" type="slidenum">
              <a:rPr lang="en-US" sz="1200">
                <a:latin typeface="Times New Roman" pitchFamily="18" charset="0"/>
              </a:rPr>
              <a:pPr algn="r" defTabSz="931863"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55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1537FEB6-E570-4014-A9E7-3BA783C9E82E}" type="slidenum">
              <a:rPr lang="en-US" sz="1200">
                <a:latin typeface="Times New Roman" pitchFamily="18" charset="0"/>
              </a:rPr>
              <a:pPr algn="r" defTabSz="931863"/>
              <a:t>22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813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F54E7896-B15A-46FE-9C85-B0E719A04099}" type="slidenum">
              <a:rPr lang="en-US" sz="1200">
                <a:latin typeface="Times New Roman" pitchFamily="18" charset="0"/>
              </a:rPr>
              <a:pPr algn="r" defTabSz="931863"/>
              <a:t>23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017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3DCD6E36-6866-4244-8BAB-768A381FBBF4}" type="slidenum">
              <a:rPr lang="en-US" sz="1200">
                <a:latin typeface="Times New Roman" pitchFamily="18" charset="0"/>
              </a:rPr>
              <a:pPr algn="r" defTabSz="931863"/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560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37029089-7AA6-4094-8486-1166E3CA0B57}" type="slidenum">
              <a:rPr lang="en-US" sz="1200">
                <a:latin typeface="Times New Roman" pitchFamily="18" charset="0"/>
              </a:rPr>
              <a:pPr algn="r" defTabSz="931863"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765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7E302E9-6C25-48F2-895C-027C462786D3}" type="slidenum">
              <a:rPr lang="en-US" sz="1200">
                <a:latin typeface="Times New Roman" pitchFamily="18" charset="0"/>
              </a:rPr>
              <a:pPr algn="r" defTabSz="931863"/>
              <a:t>10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A126136D-952E-4CFE-BA6A-508B2FE9F5CB}" type="slidenum">
              <a:rPr lang="en-US" sz="1200">
                <a:latin typeface="Times New Roman" pitchFamily="18" charset="0"/>
              </a:rPr>
              <a:pPr algn="r" defTabSz="931863"/>
              <a:t>11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174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9FD9ED0D-1137-4E0F-B80F-4F83FCE870B9}" type="slidenum">
              <a:rPr lang="en-US" sz="1200">
                <a:latin typeface="Times New Roman" pitchFamily="18" charset="0"/>
              </a:rPr>
              <a:pPr algn="r" defTabSz="931863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0D4C5439-FB47-4850-A285-DB65E2546F34}" type="slidenum">
              <a:rPr lang="en-US" sz="1200">
                <a:latin typeface="Times New Roman" pitchFamily="18" charset="0"/>
              </a:rPr>
              <a:pPr algn="r" defTabSz="931863"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584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1654E437-2585-484F-9BC3-4EB6D814E803}" type="slidenum">
              <a:rPr lang="en-US" sz="1200">
                <a:latin typeface="Times New Roman" pitchFamily="18" charset="0"/>
              </a:rPr>
              <a:pPr algn="r" defTabSz="931863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789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76193-282D-4BE8-8622-6B1EB33F1A84}" type="slidenum">
              <a:rPr lang="en-US" sz="1200">
                <a:latin typeface="Times New Roman" pitchFamily="18" charset="0"/>
              </a:rPr>
              <a:pPr algn="r" defTabSz="931863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993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1581150" cy="6858000"/>
            <a:chOff x="134471" y="0"/>
            <a:chExt cx="1581220" cy="6858000"/>
          </a:xfrm>
        </p:grpSpPr>
        <p:pic>
          <p:nvPicPr>
            <p:cNvPr id="5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 bwMode="auto">
            <a:xfrm>
              <a:off x="134471" y="0"/>
              <a:ext cx="135815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78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7546975" y="0"/>
            <a:ext cx="1597025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6"/>
            <a:stretch>
              <a:fillRect/>
            </a:stretch>
          </p:blipFill>
          <p:spPr bwMode="auto">
            <a:xfrm>
              <a:off x="7651376" y="0"/>
              <a:ext cx="136017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7413812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4" descr="HR-Colo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4163" y="4841875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BF388B-A456-4FA3-B32D-54FDDD109952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6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1" r="46875"/>
            <a:stretch>
              <a:fillRect/>
            </a:stretch>
          </p:blipFill>
          <p:spPr bwMode="auto">
            <a:xfrm>
              <a:off x="4495800" y="0"/>
              <a:ext cx="46482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42672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D7554-95C4-4006-945A-524090C07789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CA73A-4712-4BC8-88D3-DEB3F8EBF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E39AA-7EFE-4752-99BD-E6717CAB4EB8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DAF8B-BB18-4C5C-9FD7-203B71A2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 bwMode="auto">
            <a:xfrm>
              <a:off x="0" y="0"/>
              <a:ext cx="74676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28309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EEE2-D556-4E46-B06C-891168F812E9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10427-D7E6-4528-A7C8-4307024B5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74A94-AD85-4B67-9A3C-9E9138930E59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6C100-120E-448F-9815-7B7AA2D66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1581150" cy="6858000"/>
            <a:chOff x="134471" y="0"/>
            <a:chExt cx="1581220" cy="6858000"/>
          </a:xfrm>
        </p:grpSpPr>
        <p:pic>
          <p:nvPicPr>
            <p:cNvPr id="6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 bwMode="auto">
            <a:xfrm>
              <a:off x="134471" y="0"/>
              <a:ext cx="135815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78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546975" y="0"/>
            <a:ext cx="1597025" cy="6858000"/>
            <a:chOff x="7413812" y="0"/>
            <a:chExt cx="1597734" cy="6858000"/>
          </a:xfrm>
        </p:grpSpPr>
        <p:pic>
          <p:nvPicPr>
            <p:cNvPr id="9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6"/>
            <a:stretch>
              <a:fillRect/>
            </a:stretch>
          </p:blipFill>
          <p:spPr bwMode="auto">
            <a:xfrm>
              <a:off x="7651376" y="0"/>
              <a:ext cx="136017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7413812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14" descr="HR-Colo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4163" y="4841875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FAC6608-6DAE-4C28-9D7D-6A6199C9F8C7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0"/>
            <a:ext cx="9144000" cy="1190625"/>
            <a:chOff x="0" y="0"/>
            <a:chExt cx="9144000" cy="1191256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 bwMode="auto">
            <a:xfrm>
              <a:off x="0" y="0"/>
              <a:ext cx="91440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0" y="923365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 flipV="1">
            <a:off x="0" y="5667375"/>
            <a:ext cx="9144000" cy="1190625"/>
            <a:chOff x="0" y="0"/>
            <a:chExt cx="9144000" cy="1191256"/>
          </a:xfrm>
        </p:grpSpPr>
        <p:pic>
          <p:nvPicPr>
            <p:cNvPr id="8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 bwMode="auto">
            <a:xfrm>
              <a:off x="0" y="0"/>
              <a:ext cx="91440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0" y="923365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3" descr="HR-Colo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4163" y="3259138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F4E36-65F7-4A62-9135-531C1D2B26DE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D092F-F32B-4BD8-BD72-5C2030B40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6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94CD0-AC91-4486-8758-3A39A03BCC88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95DBF-BEBB-43F2-9343-92CFA71B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8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5675" y="2460625"/>
            <a:ext cx="3563938" cy="984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1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79463" y="2460625"/>
            <a:ext cx="3563937" cy="984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69746-1191-489A-860F-A7B65B6DBBEC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2F1E9-6AD7-4CC0-B2DD-24F0C46CC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4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9FBAB-9AB6-49E5-85C6-7A789BA72DEE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98764-2CD9-49EE-8C19-541087623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6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1" r="46875"/>
            <a:stretch>
              <a:fillRect/>
            </a:stretch>
          </p:blipFill>
          <p:spPr bwMode="auto">
            <a:xfrm>
              <a:off x="4495800" y="0"/>
              <a:ext cx="46482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42672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64820-7FDC-4EA3-922E-720D5E885DBB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fld id="{758C9B59-4C3D-4FCB-B615-06084DFEC8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Overlay-Blan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82C01-F978-4851-AB87-7810B267055A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A7AA-A95E-4988-A28D-21AA4AE20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92163" y="39688"/>
            <a:ext cx="75707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92163" y="1762125"/>
            <a:ext cx="757078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6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B978DF-3600-4265-9ABF-1F13009D38F3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10935B-FF3A-4E3B-98E8-E36111095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47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xStyles>
    <p:titleStyle>
      <a:lvl1pPr algn="ctr" rtl="0" eaLnBrk="0" fontAlgn="base" hangingPunct="0">
        <a:lnSpc>
          <a:spcPts val="60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  <a:lvl2pPr algn="ctr" rtl="0" eaLnBrk="0" fontAlgn="base" hangingPunct="0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</a:defRPr>
      </a:lvl2pPr>
      <a:lvl3pPr algn="ctr" rtl="0" eaLnBrk="0" fontAlgn="base" hangingPunct="0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</a:defRPr>
      </a:lvl3pPr>
      <a:lvl4pPr algn="ctr" rtl="0" eaLnBrk="0" fontAlgn="base" hangingPunct="0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</a:defRPr>
      </a:lvl4pPr>
      <a:lvl5pPr algn="ctr" rtl="0" eaLnBrk="0" fontAlgn="base" hangingPunct="0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</a:defRPr>
      </a:lvl5pPr>
      <a:lvl6pPr marL="4572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</a:defRPr>
      </a:lvl6pPr>
      <a:lvl7pPr marL="9144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</a:defRPr>
      </a:lvl7pPr>
      <a:lvl8pPr marL="13716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</a:defRPr>
      </a:lvl8pPr>
      <a:lvl9pPr marL="18288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</a:defRPr>
      </a:lvl9pPr>
    </p:titleStyle>
    <p:bodyStyle>
      <a:lvl1pPr marL="342900" indent="-342900" algn="l" rtl="0" eaLnBrk="0" fontAlgn="base" hangingPunct="0">
        <a:spcBef>
          <a:spcPts val="2400"/>
        </a:spcBef>
        <a:spcAft>
          <a:spcPct val="0"/>
        </a:spcAft>
        <a:buClr>
          <a:srgbClr val="BAABE3"/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rgbClr val="BAABE3"/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rgbClr val="BAABE3"/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jtmOZaIvS0" TargetMode="External"/><Relationship Id="rId2" Type="http://schemas.openxmlformats.org/officeDocument/2006/relationships/hyperlink" Target="http://www.youtube.com/watch?v=zdDkiRw1PdU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obelprize.org/educational/medicine/dna_double_helix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kK2zwjRV0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4113"/>
            <a:ext cx="5446713" cy="14700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mtClean="0"/>
              <a:t>DNA and Replication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854200" y="5203825"/>
            <a:ext cx="5446713" cy="852488"/>
          </a:xfrm>
        </p:spPr>
        <p:txBody>
          <a:bodyPr/>
          <a:lstStyle/>
          <a:p>
            <a:pPr eaLnBrk="1" hangingPunct="1"/>
            <a:r>
              <a:rPr lang="en-US" smtClean="0"/>
              <a:t>12-1 and 12-2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0F6207C-4694-4008-9F67-57C4E2F192C6}" type="slidenum">
              <a:rPr lang="en-US" sz="1400">
                <a:latin typeface="Times New Roman" pitchFamily="18" charset="0"/>
              </a:rPr>
              <a:pPr algn="r"/>
              <a:t>10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Nucleotide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 eaLnBrk="1" hangingPunct="1">
              <a:buFont typeface="Candara" pitchFamily="34" charset="0"/>
              <a:buNone/>
            </a:pPr>
            <a:r>
              <a:rPr lang="en-US" smtClean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524000"/>
            <a:ext cx="2235200" cy="2732088"/>
            <a:chOff x="352" y="903"/>
            <a:chExt cx="1408" cy="1721"/>
          </a:xfrm>
        </p:grpSpPr>
        <p:sp>
          <p:nvSpPr>
            <p:cNvPr id="28694" name="Oval 5"/>
            <p:cNvSpPr>
              <a:spLocks noChangeArrowheads="1"/>
            </p:cNvSpPr>
            <p:nvPr/>
          </p:nvSpPr>
          <p:spPr bwMode="auto">
            <a:xfrm>
              <a:off x="352" y="1456"/>
              <a:ext cx="1216" cy="1168"/>
            </a:xfrm>
            <a:prstGeom prst="ellipse">
              <a:avLst/>
            </a:prstGeom>
            <a:solidFill>
              <a:srgbClr val="FAFD00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95" name="Rectangle 6"/>
            <p:cNvSpPr>
              <a:spLocks noChangeArrowheads="1"/>
            </p:cNvSpPr>
            <p:nvPr/>
          </p:nvSpPr>
          <p:spPr bwMode="auto">
            <a:xfrm>
              <a:off x="471" y="1566"/>
              <a:ext cx="970" cy="9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endParaRPr lang="en-US" sz="3200" b="1">
                <a:latin typeface="Comic Sans MS" pitchFamily="66" charset="0"/>
              </a:endParaRPr>
            </a:p>
            <a:p>
              <a:pPr eaLnBrk="0" hangingPunct="0"/>
              <a:r>
                <a:rPr lang="en-US" sz="3200" b="1">
                  <a:latin typeface="Comic Sans MS" pitchFamily="66" charset="0"/>
                </a:rPr>
                <a:t>O=P-O</a:t>
              </a:r>
            </a:p>
            <a:p>
              <a:pPr eaLnBrk="0" hangingPunct="0"/>
              <a:r>
                <a:rPr lang="en-US" sz="3200" b="1">
                  <a:latin typeface="Comic Sans MS" pitchFamily="66" charset="0"/>
                </a:rPr>
                <a:t>   O</a:t>
              </a: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375" y="903"/>
              <a:ext cx="1039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Phosphate</a:t>
              </a:r>
            </a:p>
            <a:p>
              <a:pPr eaLnBrk="0" hangingPunct="0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    Group</a:t>
              </a:r>
            </a:p>
          </p:txBody>
        </p:sp>
        <p:sp>
          <p:nvSpPr>
            <p:cNvPr id="28697" name="Line 8"/>
            <p:cNvSpPr>
              <a:spLocks noChangeShapeType="1"/>
            </p:cNvSpPr>
            <p:nvPr/>
          </p:nvSpPr>
          <p:spPr bwMode="auto">
            <a:xfrm flipV="1">
              <a:off x="1008" y="2096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Line 9"/>
            <p:cNvSpPr>
              <a:spLocks noChangeShapeType="1"/>
            </p:cNvSpPr>
            <p:nvPr/>
          </p:nvSpPr>
          <p:spPr bwMode="auto">
            <a:xfrm flipV="1">
              <a:off x="1008" y="1808"/>
              <a:ext cx="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Line 10"/>
            <p:cNvSpPr>
              <a:spLocks noChangeShapeType="1"/>
            </p:cNvSpPr>
            <p:nvPr/>
          </p:nvSpPr>
          <p:spPr bwMode="auto">
            <a:xfrm>
              <a:off x="1360" y="2064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126038" y="2057400"/>
            <a:ext cx="3749675" cy="3598863"/>
            <a:chOff x="3376" y="1264"/>
            <a:chExt cx="2362" cy="2267"/>
          </a:xfrm>
        </p:grpSpPr>
        <p:sp>
          <p:nvSpPr>
            <p:cNvPr id="28690" name="AutoShape 12"/>
            <p:cNvSpPr>
              <a:spLocks noChangeArrowheads="1"/>
            </p:cNvSpPr>
            <p:nvPr/>
          </p:nvSpPr>
          <p:spPr bwMode="auto">
            <a:xfrm rot="1800000">
              <a:off x="3376" y="1264"/>
              <a:ext cx="1552" cy="1360"/>
            </a:xfrm>
            <a:prstGeom prst="hexagon">
              <a:avLst>
                <a:gd name="adj" fmla="val 28524"/>
                <a:gd name="vf" fmla="val 115470"/>
              </a:avLst>
            </a:prstGeom>
            <a:solidFill>
              <a:schemeClr val="bg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691" name="Rectangle 13"/>
            <p:cNvSpPr>
              <a:spLocks noChangeArrowheads="1"/>
            </p:cNvSpPr>
            <p:nvPr/>
          </p:nvSpPr>
          <p:spPr bwMode="auto">
            <a:xfrm>
              <a:off x="4023" y="2746"/>
              <a:ext cx="29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8692" name="Line 14"/>
            <p:cNvSpPr>
              <a:spLocks noChangeShapeType="1"/>
            </p:cNvSpPr>
            <p:nvPr/>
          </p:nvSpPr>
          <p:spPr bwMode="auto">
            <a:xfrm flipV="1">
              <a:off x="3504" y="2736"/>
              <a:ext cx="624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4023" y="3015"/>
              <a:ext cx="1715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2400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Nitrogenous base</a:t>
              </a:r>
            </a:p>
            <a:p>
              <a:pPr eaLnBrk="0" hangingPunct="0">
                <a:defRPr/>
              </a:pPr>
              <a:r>
                <a:rPr lang="en-US" sz="2400" b="1">
                  <a:solidFill>
                    <a:srgbClr val="31650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 (A, G, C, or T)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00113" y="2797175"/>
            <a:ext cx="5135562" cy="4021138"/>
            <a:chOff x="567" y="1762"/>
            <a:chExt cx="3235" cy="2533"/>
          </a:xfrm>
        </p:grpSpPr>
        <p:sp>
          <p:nvSpPr>
            <p:cNvPr id="28680" name="Rectangle 17"/>
            <p:cNvSpPr>
              <a:spLocks noChangeArrowheads="1"/>
            </p:cNvSpPr>
            <p:nvPr/>
          </p:nvSpPr>
          <p:spPr bwMode="auto">
            <a:xfrm>
              <a:off x="1767" y="1882"/>
              <a:ext cx="56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CH2</a:t>
              </a:r>
            </a:p>
          </p:txBody>
        </p:sp>
        <p:sp>
          <p:nvSpPr>
            <p:cNvPr id="28681" name="Line 18"/>
            <p:cNvSpPr>
              <a:spLocks noChangeShapeType="1"/>
            </p:cNvSpPr>
            <p:nvPr/>
          </p:nvSpPr>
          <p:spPr bwMode="auto">
            <a:xfrm>
              <a:off x="1872" y="2176"/>
              <a:ext cx="96" cy="9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Rectangle 19"/>
            <p:cNvSpPr>
              <a:spLocks noChangeArrowheads="1"/>
            </p:cNvSpPr>
            <p:nvPr/>
          </p:nvSpPr>
          <p:spPr bwMode="auto">
            <a:xfrm>
              <a:off x="2583" y="2410"/>
              <a:ext cx="29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O</a:t>
              </a:r>
            </a:p>
          </p:txBody>
        </p:sp>
        <p:sp>
          <p:nvSpPr>
            <p:cNvPr id="28683" name="Rectangle 20"/>
            <p:cNvSpPr>
              <a:spLocks noChangeArrowheads="1"/>
            </p:cNvSpPr>
            <p:nvPr/>
          </p:nvSpPr>
          <p:spPr bwMode="auto">
            <a:xfrm>
              <a:off x="3456" y="3168"/>
              <a:ext cx="34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C</a:t>
              </a:r>
              <a:r>
                <a:rPr lang="en-US" sz="2800" b="1" baseline="30000">
                  <a:solidFill>
                    <a:srgbClr val="A50021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28684" name="Rectangle 21"/>
            <p:cNvSpPr>
              <a:spLocks noChangeArrowheads="1"/>
            </p:cNvSpPr>
            <p:nvPr/>
          </p:nvSpPr>
          <p:spPr bwMode="auto">
            <a:xfrm>
              <a:off x="1680" y="3216"/>
              <a:ext cx="34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C</a:t>
              </a:r>
              <a:r>
                <a:rPr lang="en-US" sz="2800" b="1" baseline="30000">
                  <a:solidFill>
                    <a:srgbClr val="A50021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28685" name="Rectangle 22"/>
            <p:cNvSpPr>
              <a:spLocks noChangeArrowheads="1"/>
            </p:cNvSpPr>
            <p:nvPr/>
          </p:nvSpPr>
          <p:spPr bwMode="auto">
            <a:xfrm>
              <a:off x="2007" y="3970"/>
              <a:ext cx="34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C</a:t>
              </a:r>
              <a:r>
                <a:rPr lang="en-US" sz="2800" b="1" baseline="30000">
                  <a:solidFill>
                    <a:srgbClr val="A50021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28686" name="Rectangle 23"/>
            <p:cNvSpPr>
              <a:spLocks noChangeArrowheads="1"/>
            </p:cNvSpPr>
            <p:nvPr/>
          </p:nvSpPr>
          <p:spPr bwMode="auto">
            <a:xfrm>
              <a:off x="3015" y="3970"/>
              <a:ext cx="34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C</a:t>
              </a:r>
              <a:r>
                <a:rPr lang="en-US" sz="2800" b="1" baseline="30000">
                  <a:solidFill>
                    <a:srgbClr val="A50021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28687" name="Rectangle 24"/>
            <p:cNvSpPr>
              <a:spLocks noChangeArrowheads="1"/>
            </p:cNvSpPr>
            <p:nvPr/>
          </p:nvSpPr>
          <p:spPr bwMode="auto">
            <a:xfrm>
              <a:off x="1863" y="1762"/>
              <a:ext cx="20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A50021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567" y="3543"/>
              <a:ext cx="1355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      </a:t>
              </a:r>
              <a:r>
                <a:rPr lang="en-US" sz="2400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Sugar</a:t>
              </a:r>
            </a:p>
            <a:p>
              <a:pPr eaLnBrk="0" hangingPunct="0">
                <a:defRPr/>
              </a:pPr>
              <a:r>
                <a:rPr lang="en-US" sz="2400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(deoxyribose)</a:t>
              </a:r>
            </a:p>
          </p:txBody>
        </p:sp>
        <p:sp>
          <p:nvSpPr>
            <p:cNvPr id="28689" name="AutoShape 26"/>
            <p:cNvSpPr>
              <a:spLocks noChangeArrowheads="1"/>
            </p:cNvSpPr>
            <p:nvPr/>
          </p:nvSpPr>
          <p:spPr bwMode="auto">
            <a:xfrm>
              <a:off x="2016" y="2688"/>
              <a:ext cx="1440" cy="1296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8679" name="Rectangle 27"/>
          <p:cNvSpPr>
            <a:spLocks noChangeArrowheads="1"/>
          </p:cNvSpPr>
          <p:nvPr/>
        </p:nvSpPr>
        <p:spPr bwMode="auto">
          <a:xfrm>
            <a:off x="1377950" y="25050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 Black" pitchFamily="34" charset="0"/>
              </a:rPr>
              <a:t>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FAE3BB4-6247-4120-A440-7AC7958B205A}" type="slidenum">
              <a:rPr lang="en-US" sz="1400">
                <a:latin typeface="Times New Roman" pitchFamily="18" charset="0"/>
              </a:rPr>
              <a:pPr algn="r"/>
              <a:t>11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6000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</a:t>
            </a:r>
            <a:endParaRPr lang="en-US" sz="600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38200" y="6858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22098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1300" y="990600"/>
            <a:ext cx="2933700" cy="5854700"/>
            <a:chOff x="152" y="624"/>
            <a:chExt cx="1848" cy="3688"/>
          </a:xfrm>
        </p:grpSpPr>
        <p:sp>
          <p:nvSpPr>
            <p:cNvPr id="30777" name="Line 6"/>
            <p:cNvSpPr>
              <a:spLocks noChangeShapeType="1"/>
            </p:cNvSpPr>
            <p:nvPr/>
          </p:nvSpPr>
          <p:spPr bwMode="auto">
            <a:xfrm flipV="1">
              <a:off x="1536" y="2000"/>
              <a:ext cx="416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8" name="Line 7"/>
            <p:cNvSpPr>
              <a:spLocks noChangeShapeType="1"/>
            </p:cNvSpPr>
            <p:nvPr/>
          </p:nvSpPr>
          <p:spPr bwMode="auto">
            <a:xfrm flipV="1">
              <a:off x="1536" y="3344"/>
              <a:ext cx="46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Oval 8"/>
            <p:cNvSpPr>
              <a:spLocks noChangeArrowheads="1"/>
            </p:cNvSpPr>
            <p:nvPr/>
          </p:nvSpPr>
          <p:spPr bwMode="auto">
            <a:xfrm>
              <a:off x="200" y="26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80" name="Oval 9"/>
            <p:cNvSpPr>
              <a:spLocks noChangeArrowheads="1"/>
            </p:cNvSpPr>
            <p:nvPr/>
          </p:nvSpPr>
          <p:spPr bwMode="auto">
            <a:xfrm>
              <a:off x="152" y="3752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81" name="Oval 10"/>
            <p:cNvSpPr>
              <a:spLocks noChangeArrowheads="1"/>
            </p:cNvSpPr>
            <p:nvPr/>
          </p:nvSpPr>
          <p:spPr bwMode="auto">
            <a:xfrm>
              <a:off x="200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82" name="Line 11"/>
            <p:cNvSpPr>
              <a:spLocks noChangeShapeType="1"/>
            </p:cNvSpPr>
            <p:nvPr/>
          </p:nvSpPr>
          <p:spPr bwMode="auto">
            <a:xfrm>
              <a:off x="624" y="1824"/>
              <a:ext cx="36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3" name="Line 12"/>
            <p:cNvSpPr>
              <a:spLocks noChangeShapeType="1"/>
            </p:cNvSpPr>
            <p:nvPr/>
          </p:nvSpPr>
          <p:spPr bwMode="auto">
            <a:xfrm flipH="1" flipV="1">
              <a:off x="992" y="20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4" name="Line 13"/>
            <p:cNvSpPr>
              <a:spLocks noChangeShapeType="1"/>
            </p:cNvSpPr>
            <p:nvPr/>
          </p:nvSpPr>
          <p:spPr bwMode="auto">
            <a:xfrm flipH="1" flipV="1">
              <a:off x="992" y="3296"/>
              <a:ext cx="8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5" name="Line 14"/>
            <p:cNvSpPr>
              <a:spLocks noChangeShapeType="1"/>
            </p:cNvSpPr>
            <p:nvPr/>
          </p:nvSpPr>
          <p:spPr bwMode="auto">
            <a:xfrm flipH="1" flipV="1">
              <a:off x="656" y="3056"/>
              <a:ext cx="304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6" name="Line 15"/>
            <p:cNvSpPr>
              <a:spLocks noChangeShapeType="1"/>
            </p:cNvSpPr>
            <p:nvPr/>
          </p:nvSpPr>
          <p:spPr bwMode="auto">
            <a:xfrm flipV="1">
              <a:off x="688" y="25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7" name="Line 16"/>
            <p:cNvSpPr>
              <a:spLocks noChangeShapeType="1"/>
            </p:cNvSpPr>
            <p:nvPr/>
          </p:nvSpPr>
          <p:spPr bwMode="auto">
            <a:xfrm flipV="1">
              <a:off x="624" y="3872"/>
              <a:ext cx="560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8" name="Line 17"/>
            <p:cNvSpPr>
              <a:spLocks noChangeShapeType="1"/>
            </p:cNvSpPr>
            <p:nvPr/>
          </p:nvSpPr>
          <p:spPr bwMode="auto">
            <a:xfrm>
              <a:off x="592" y="4240"/>
              <a:ext cx="208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9" name="Rectangle 18"/>
            <p:cNvSpPr>
              <a:spLocks noChangeArrowheads="1"/>
            </p:cNvSpPr>
            <p:nvPr/>
          </p:nvSpPr>
          <p:spPr bwMode="auto">
            <a:xfrm>
              <a:off x="327" y="2698"/>
              <a:ext cx="23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P</a:t>
              </a:r>
            </a:p>
          </p:txBody>
        </p:sp>
        <p:sp>
          <p:nvSpPr>
            <p:cNvPr id="30790" name="Rectangle 19"/>
            <p:cNvSpPr>
              <a:spLocks noChangeArrowheads="1"/>
            </p:cNvSpPr>
            <p:nvPr/>
          </p:nvSpPr>
          <p:spPr bwMode="auto">
            <a:xfrm>
              <a:off x="327" y="1498"/>
              <a:ext cx="23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P</a:t>
              </a:r>
            </a:p>
          </p:txBody>
        </p:sp>
        <p:sp>
          <p:nvSpPr>
            <p:cNvPr id="30791" name="Rectangle 20"/>
            <p:cNvSpPr>
              <a:spLocks noChangeArrowheads="1"/>
            </p:cNvSpPr>
            <p:nvPr/>
          </p:nvSpPr>
          <p:spPr bwMode="auto">
            <a:xfrm>
              <a:off x="279" y="3850"/>
              <a:ext cx="23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P</a:t>
              </a:r>
            </a:p>
          </p:txBody>
        </p:sp>
        <p:sp>
          <p:nvSpPr>
            <p:cNvPr id="30792" name="Line 21"/>
            <p:cNvSpPr>
              <a:spLocks noChangeShapeType="1"/>
            </p:cNvSpPr>
            <p:nvPr/>
          </p:nvSpPr>
          <p:spPr bwMode="auto">
            <a:xfrm flipV="1">
              <a:off x="688" y="1328"/>
              <a:ext cx="496" cy="2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Rectangle 22"/>
            <p:cNvSpPr>
              <a:spLocks noChangeArrowheads="1"/>
            </p:cNvSpPr>
            <p:nvPr/>
          </p:nvSpPr>
          <p:spPr bwMode="auto">
            <a:xfrm>
              <a:off x="1248" y="672"/>
              <a:ext cx="22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Comic Sans MS" pitchFamily="66" charset="0"/>
                </a:rPr>
                <a:t>O</a:t>
              </a:r>
            </a:p>
          </p:txBody>
        </p:sp>
        <p:sp>
          <p:nvSpPr>
            <p:cNvPr id="30794" name="Rectangle 23"/>
            <p:cNvSpPr>
              <a:spLocks noChangeArrowheads="1"/>
            </p:cNvSpPr>
            <p:nvPr/>
          </p:nvSpPr>
          <p:spPr bwMode="auto">
            <a:xfrm>
              <a:off x="1248" y="1872"/>
              <a:ext cx="22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Comic Sans MS" pitchFamily="66" charset="0"/>
                </a:rPr>
                <a:t>O</a:t>
              </a:r>
            </a:p>
          </p:txBody>
        </p:sp>
        <p:sp>
          <p:nvSpPr>
            <p:cNvPr id="30795" name="Rectangle 24"/>
            <p:cNvSpPr>
              <a:spLocks noChangeArrowheads="1"/>
            </p:cNvSpPr>
            <p:nvPr/>
          </p:nvSpPr>
          <p:spPr bwMode="auto">
            <a:xfrm>
              <a:off x="1248" y="3216"/>
              <a:ext cx="22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Comic Sans MS" pitchFamily="66" charset="0"/>
                </a:rPr>
                <a:t>O</a:t>
              </a:r>
            </a:p>
          </p:txBody>
        </p:sp>
        <p:sp>
          <p:nvSpPr>
            <p:cNvPr id="30796" name="Rectangle 25"/>
            <p:cNvSpPr>
              <a:spLocks noChangeArrowheads="1"/>
            </p:cNvSpPr>
            <p:nvPr/>
          </p:nvSpPr>
          <p:spPr bwMode="auto">
            <a:xfrm>
              <a:off x="1527" y="2016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30797" name="Rectangle 26"/>
            <p:cNvSpPr>
              <a:spLocks noChangeArrowheads="1"/>
            </p:cNvSpPr>
            <p:nvPr/>
          </p:nvSpPr>
          <p:spPr bwMode="auto">
            <a:xfrm>
              <a:off x="1575" y="2496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30798" name="Rectangle 27"/>
            <p:cNvSpPr>
              <a:spLocks noChangeArrowheads="1"/>
            </p:cNvSpPr>
            <p:nvPr/>
          </p:nvSpPr>
          <p:spPr bwMode="auto">
            <a:xfrm>
              <a:off x="1095" y="2592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30799" name="Rectangle 28"/>
            <p:cNvSpPr>
              <a:spLocks noChangeArrowheads="1"/>
            </p:cNvSpPr>
            <p:nvPr/>
          </p:nvSpPr>
          <p:spPr bwMode="auto">
            <a:xfrm>
              <a:off x="903" y="2256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30800" name="Rectangle 29"/>
            <p:cNvSpPr>
              <a:spLocks noChangeArrowheads="1"/>
            </p:cNvSpPr>
            <p:nvPr/>
          </p:nvSpPr>
          <p:spPr bwMode="auto">
            <a:xfrm>
              <a:off x="903" y="1824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30801" name="Rectangle 30"/>
            <p:cNvSpPr>
              <a:spLocks noChangeArrowheads="1"/>
            </p:cNvSpPr>
            <p:nvPr/>
          </p:nvSpPr>
          <p:spPr bwMode="auto">
            <a:xfrm>
              <a:off x="951" y="3120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30802" name="Rectangle 31"/>
            <p:cNvSpPr>
              <a:spLocks noChangeArrowheads="1"/>
            </p:cNvSpPr>
            <p:nvPr/>
          </p:nvSpPr>
          <p:spPr bwMode="auto">
            <a:xfrm>
              <a:off x="1095" y="3936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Comic Sans MS" pitchFamily="66" charset="0"/>
                </a:rPr>
                <a:t>3</a:t>
              </a:r>
            </a:p>
          </p:txBody>
        </p:sp>
        <p:sp>
          <p:nvSpPr>
            <p:cNvPr id="30803" name="Rectangle 32"/>
            <p:cNvSpPr>
              <a:spLocks noChangeArrowheads="1"/>
            </p:cNvSpPr>
            <p:nvPr/>
          </p:nvSpPr>
          <p:spPr bwMode="auto">
            <a:xfrm>
              <a:off x="1047" y="1392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30804" name="Line 33"/>
            <p:cNvSpPr>
              <a:spLocks noChangeShapeType="1"/>
            </p:cNvSpPr>
            <p:nvPr/>
          </p:nvSpPr>
          <p:spPr bwMode="auto">
            <a:xfrm flipH="1" flipV="1">
              <a:off x="992" y="800"/>
              <a:ext cx="8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Line 34"/>
            <p:cNvSpPr>
              <a:spLocks noChangeShapeType="1"/>
            </p:cNvSpPr>
            <p:nvPr/>
          </p:nvSpPr>
          <p:spPr bwMode="auto">
            <a:xfrm>
              <a:off x="688" y="640"/>
              <a:ext cx="304" cy="16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6" name="Rectangle 35"/>
            <p:cNvSpPr>
              <a:spLocks noChangeArrowheads="1"/>
            </p:cNvSpPr>
            <p:nvPr/>
          </p:nvSpPr>
          <p:spPr bwMode="auto">
            <a:xfrm>
              <a:off x="951" y="624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Comic Sans MS" pitchFamily="66" charset="0"/>
                </a:rPr>
                <a:t>5</a:t>
              </a:r>
            </a:p>
          </p:txBody>
        </p:sp>
        <p:sp>
          <p:nvSpPr>
            <p:cNvPr id="30807" name="AutoShape 36"/>
            <p:cNvSpPr>
              <a:spLocks noChangeArrowheads="1"/>
            </p:cNvSpPr>
            <p:nvPr/>
          </p:nvSpPr>
          <p:spPr bwMode="auto">
            <a:xfrm>
              <a:off x="1056" y="34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08" name="AutoShape 37"/>
            <p:cNvSpPr>
              <a:spLocks noChangeArrowheads="1"/>
            </p:cNvSpPr>
            <p:nvPr/>
          </p:nvSpPr>
          <p:spPr bwMode="auto">
            <a:xfrm>
              <a:off x="1056" y="20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809" name="AutoShape 38"/>
            <p:cNvSpPr>
              <a:spLocks noChangeArrowheads="1"/>
            </p:cNvSpPr>
            <p:nvPr/>
          </p:nvSpPr>
          <p:spPr bwMode="auto">
            <a:xfrm>
              <a:off x="1056" y="864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5867400" y="1041400"/>
            <a:ext cx="2959100" cy="5791200"/>
            <a:chOff x="3696" y="656"/>
            <a:chExt cx="1864" cy="3648"/>
          </a:xfrm>
        </p:grpSpPr>
        <p:sp>
          <p:nvSpPr>
            <p:cNvPr id="30744" name="Line 40"/>
            <p:cNvSpPr>
              <a:spLocks noChangeShapeType="1"/>
            </p:cNvSpPr>
            <p:nvPr/>
          </p:nvSpPr>
          <p:spPr bwMode="auto">
            <a:xfrm>
              <a:off x="3696" y="2256"/>
              <a:ext cx="528" cy="2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41"/>
            <p:cNvSpPr>
              <a:spLocks noChangeShapeType="1"/>
            </p:cNvSpPr>
            <p:nvPr/>
          </p:nvSpPr>
          <p:spPr bwMode="auto">
            <a:xfrm>
              <a:off x="3696" y="3072"/>
              <a:ext cx="48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Oval 42"/>
            <p:cNvSpPr>
              <a:spLocks noChangeArrowheads="1"/>
            </p:cNvSpPr>
            <p:nvPr/>
          </p:nvSpPr>
          <p:spPr bwMode="auto">
            <a:xfrm>
              <a:off x="5000" y="3704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47" name="Oval 43"/>
            <p:cNvSpPr>
              <a:spLocks noChangeArrowheads="1"/>
            </p:cNvSpPr>
            <p:nvPr/>
          </p:nvSpPr>
          <p:spPr bwMode="auto">
            <a:xfrm>
              <a:off x="5048" y="2696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48" name="Oval 44"/>
            <p:cNvSpPr>
              <a:spLocks noChangeArrowheads="1"/>
            </p:cNvSpPr>
            <p:nvPr/>
          </p:nvSpPr>
          <p:spPr bwMode="auto">
            <a:xfrm>
              <a:off x="4952" y="1400"/>
              <a:ext cx="512" cy="560"/>
            </a:xfrm>
            <a:prstGeom prst="ellipse">
              <a:avLst/>
            </a:prstGeom>
            <a:solidFill>
              <a:srgbClr val="FAFD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49" name="Line 45"/>
            <p:cNvSpPr>
              <a:spLocks noChangeShapeType="1"/>
            </p:cNvSpPr>
            <p:nvPr/>
          </p:nvSpPr>
          <p:spPr bwMode="auto">
            <a:xfrm>
              <a:off x="4704" y="3424"/>
              <a:ext cx="48" cy="2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Line 46"/>
            <p:cNvSpPr>
              <a:spLocks noChangeShapeType="1"/>
            </p:cNvSpPr>
            <p:nvPr/>
          </p:nvSpPr>
          <p:spPr bwMode="auto">
            <a:xfrm>
              <a:off x="4752" y="2464"/>
              <a:ext cx="0" cy="3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Line 47"/>
            <p:cNvSpPr>
              <a:spLocks noChangeShapeType="1"/>
            </p:cNvSpPr>
            <p:nvPr/>
          </p:nvSpPr>
          <p:spPr bwMode="auto">
            <a:xfrm>
              <a:off x="4704" y="3696"/>
              <a:ext cx="320" cy="1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Line 48"/>
            <p:cNvSpPr>
              <a:spLocks noChangeShapeType="1"/>
            </p:cNvSpPr>
            <p:nvPr/>
          </p:nvSpPr>
          <p:spPr bwMode="auto">
            <a:xfrm>
              <a:off x="4752" y="2784"/>
              <a:ext cx="336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Line 49"/>
            <p:cNvSpPr>
              <a:spLocks noChangeShapeType="1"/>
            </p:cNvSpPr>
            <p:nvPr/>
          </p:nvSpPr>
          <p:spPr bwMode="auto">
            <a:xfrm flipV="1">
              <a:off x="4624" y="1904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Line 50"/>
            <p:cNvSpPr>
              <a:spLocks noChangeShapeType="1"/>
            </p:cNvSpPr>
            <p:nvPr/>
          </p:nvSpPr>
          <p:spPr bwMode="auto">
            <a:xfrm flipV="1">
              <a:off x="4576" y="3008"/>
              <a:ext cx="448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Line 51"/>
            <p:cNvSpPr>
              <a:spLocks noChangeShapeType="1"/>
            </p:cNvSpPr>
            <p:nvPr/>
          </p:nvSpPr>
          <p:spPr bwMode="auto">
            <a:xfrm flipH="1">
              <a:off x="4640" y="4096"/>
              <a:ext cx="368" cy="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Rectangle 52"/>
            <p:cNvSpPr>
              <a:spLocks noChangeArrowheads="1"/>
            </p:cNvSpPr>
            <p:nvPr/>
          </p:nvSpPr>
          <p:spPr bwMode="auto">
            <a:xfrm>
              <a:off x="5079" y="1498"/>
              <a:ext cx="23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P</a:t>
              </a:r>
            </a:p>
          </p:txBody>
        </p:sp>
        <p:sp>
          <p:nvSpPr>
            <p:cNvPr id="30757" name="Rectangle 53"/>
            <p:cNvSpPr>
              <a:spLocks noChangeArrowheads="1"/>
            </p:cNvSpPr>
            <p:nvPr/>
          </p:nvSpPr>
          <p:spPr bwMode="auto">
            <a:xfrm>
              <a:off x="5175" y="2794"/>
              <a:ext cx="23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P</a:t>
              </a:r>
            </a:p>
          </p:txBody>
        </p:sp>
        <p:sp>
          <p:nvSpPr>
            <p:cNvPr id="30758" name="Rectangle 54"/>
            <p:cNvSpPr>
              <a:spLocks noChangeArrowheads="1"/>
            </p:cNvSpPr>
            <p:nvPr/>
          </p:nvSpPr>
          <p:spPr bwMode="auto">
            <a:xfrm>
              <a:off x="5127" y="3802"/>
              <a:ext cx="23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P</a:t>
              </a:r>
            </a:p>
          </p:txBody>
        </p:sp>
        <p:sp>
          <p:nvSpPr>
            <p:cNvPr id="30759" name="Line 55"/>
            <p:cNvSpPr>
              <a:spLocks noChangeShapeType="1"/>
            </p:cNvSpPr>
            <p:nvPr/>
          </p:nvSpPr>
          <p:spPr bwMode="auto">
            <a:xfrm flipH="1" flipV="1">
              <a:off x="4640" y="1520"/>
              <a:ext cx="320" cy="1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Line 56"/>
            <p:cNvSpPr>
              <a:spLocks noChangeShapeType="1"/>
            </p:cNvSpPr>
            <p:nvPr/>
          </p:nvSpPr>
          <p:spPr bwMode="auto">
            <a:xfrm>
              <a:off x="4656" y="1216"/>
              <a:ext cx="0" cy="3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Rectangle 57"/>
            <p:cNvSpPr>
              <a:spLocks noChangeArrowheads="1"/>
            </p:cNvSpPr>
            <p:nvPr/>
          </p:nvSpPr>
          <p:spPr bwMode="auto">
            <a:xfrm>
              <a:off x="4368" y="3648"/>
              <a:ext cx="22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Comic Sans MS" pitchFamily="66" charset="0"/>
                </a:rPr>
                <a:t>O</a:t>
              </a:r>
            </a:p>
          </p:txBody>
        </p:sp>
        <p:sp>
          <p:nvSpPr>
            <p:cNvPr id="30762" name="Rectangle 58"/>
            <p:cNvSpPr>
              <a:spLocks noChangeArrowheads="1"/>
            </p:cNvSpPr>
            <p:nvPr/>
          </p:nvSpPr>
          <p:spPr bwMode="auto">
            <a:xfrm>
              <a:off x="4416" y="2688"/>
              <a:ext cx="22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Comic Sans MS" pitchFamily="66" charset="0"/>
                </a:rPr>
                <a:t>O</a:t>
              </a:r>
            </a:p>
          </p:txBody>
        </p:sp>
        <p:sp>
          <p:nvSpPr>
            <p:cNvPr id="30763" name="Rectangle 59"/>
            <p:cNvSpPr>
              <a:spLocks noChangeArrowheads="1"/>
            </p:cNvSpPr>
            <p:nvPr/>
          </p:nvSpPr>
          <p:spPr bwMode="auto">
            <a:xfrm>
              <a:off x="4320" y="1440"/>
              <a:ext cx="22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latin typeface="Comic Sans MS" pitchFamily="66" charset="0"/>
                </a:rPr>
                <a:t>O</a:t>
              </a:r>
            </a:p>
          </p:txBody>
        </p:sp>
        <p:sp>
          <p:nvSpPr>
            <p:cNvPr id="30764" name="Rectangle 60"/>
            <p:cNvSpPr>
              <a:spLocks noChangeArrowheads="1"/>
            </p:cNvSpPr>
            <p:nvPr/>
          </p:nvSpPr>
          <p:spPr bwMode="auto">
            <a:xfrm>
              <a:off x="4023" y="2496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30765" name="Rectangle 61"/>
            <p:cNvSpPr>
              <a:spLocks noChangeArrowheads="1"/>
            </p:cNvSpPr>
            <p:nvPr/>
          </p:nvSpPr>
          <p:spPr bwMode="auto">
            <a:xfrm>
              <a:off x="4071" y="2064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30766" name="Rectangle 62"/>
            <p:cNvSpPr>
              <a:spLocks noChangeArrowheads="1"/>
            </p:cNvSpPr>
            <p:nvPr/>
          </p:nvSpPr>
          <p:spPr bwMode="auto">
            <a:xfrm>
              <a:off x="4503" y="2016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30767" name="Rectangle 63"/>
            <p:cNvSpPr>
              <a:spLocks noChangeArrowheads="1"/>
            </p:cNvSpPr>
            <p:nvPr/>
          </p:nvSpPr>
          <p:spPr bwMode="auto">
            <a:xfrm>
              <a:off x="4743" y="2304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30768" name="Rectangle 64"/>
            <p:cNvSpPr>
              <a:spLocks noChangeArrowheads="1"/>
            </p:cNvSpPr>
            <p:nvPr/>
          </p:nvSpPr>
          <p:spPr bwMode="auto">
            <a:xfrm>
              <a:off x="4743" y="2640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30769" name="Rectangle 65"/>
            <p:cNvSpPr>
              <a:spLocks noChangeArrowheads="1"/>
            </p:cNvSpPr>
            <p:nvPr/>
          </p:nvSpPr>
          <p:spPr bwMode="auto">
            <a:xfrm>
              <a:off x="4647" y="3744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Comic Sans MS" pitchFamily="66" charset="0"/>
                </a:rPr>
                <a:t>5</a:t>
              </a:r>
            </a:p>
          </p:txBody>
        </p:sp>
        <p:sp>
          <p:nvSpPr>
            <p:cNvPr id="30770" name="Rectangle 66"/>
            <p:cNvSpPr>
              <a:spLocks noChangeArrowheads="1"/>
            </p:cNvSpPr>
            <p:nvPr/>
          </p:nvSpPr>
          <p:spPr bwMode="auto">
            <a:xfrm>
              <a:off x="4503" y="2976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30771" name="Rectangle 67"/>
            <p:cNvSpPr>
              <a:spLocks noChangeArrowheads="1"/>
            </p:cNvSpPr>
            <p:nvPr/>
          </p:nvSpPr>
          <p:spPr bwMode="auto">
            <a:xfrm>
              <a:off x="4551" y="1536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chemeClr val="hlink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30772" name="Line 68"/>
            <p:cNvSpPr>
              <a:spLocks noChangeShapeType="1"/>
            </p:cNvSpPr>
            <p:nvPr/>
          </p:nvSpPr>
          <p:spPr bwMode="auto">
            <a:xfrm flipV="1">
              <a:off x="4528" y="656"/>
              <a:ext cx="400" cy="3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3" name="Rectangle 69"/>
            <p:cNvSpPr>
              <a:spLocks noChangeArrowheads="1"/>
            </p:cNvSpPr>
            <p:nvPr/>
          </p:nvSpPr>
          <p:spPr bwMode="auto">
            <a:xfrm>
              <a:off x="4407" y="720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Comic Sans MS" pitchFamily="66" charset="0"/>
                </a:rPr>
                <a:t>3</a:t>
              </a:r>
            </a:p>
          </p:txBody>
        </p:sp>
        <p:sp>
          <p:nvSpPr>
            <p:cNvPr id="30774" name="AutoShape 70"/>
            <p:cNvSpPr>
              <a:spLocks noChangeArrowheads="1"/>
            </p:cNvSpPr>
            <p:nvPr/>
          </p:nvSpPr>
          <p:spPr bwMode="auto">
            <a:xfrm rot="10712635">
              <a:off x="4176" y="316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75" name="AutoShape 71"/>
            <p:cNvSpPr>
              <a:spLocks noChangeArrowheads="1"/>
            </p:cNvSpPr>
            <p:nvPr/>
          </p:nvSpPr>
          <p:spPr bwMode="auto">
            <a:xfrm rot="10712635">
              <a:off x="4224" y="2208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76" name="AutoShape 72"/>
            <p:cNvSpPr>
              <a:spLocks noChangeArrowheads="1"/>
            </p:cNvSpPr>
            <p:nvPr/>
          </p:nvSpPr>
          <p:spPr bwMode="auto">
            <a:xfrm rot="10712635">
              <a:off x="4128" y="960"/>
              <a:ext cx="528" cy="480"/>
            </a:xfrm>
            <a:prstGeom prst="pentag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3048000" y="2438400"/>
            <a:ext cx="3022600" cy="1219200"/>
            <a:chOff x="1920" y="1536"/>
            <a:chExt cx="1904" cy="768"/>
          </a:xfrm>
        </p:grpSpPr>
        <p:sp>
          <p:nvSpPr>
            <p:cNvPr id="30736" name="AutoShape 74"/>
            <p:cNvSpPr>
              <a:spLocks noChangeArrowheads="1"/>
            </p:cNvSpPr>
            <p:nvPr/>
          </p:nvSpPr>
          <p:spPr bwMode="auto">
            <a:xfrm>
              <a:off x="232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37" name="AutoShape 75"/>
            <p:cNvSpPr>
              <a:spLocks noChangeArrowheads="1"/>
            </p:cNvSpPr>
            <p:nvPr/>
          </p:nvSpPr>
          <p:spPr bwMode="auto">
            <a:xfrm>
              <a:off x="3280" y="1792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38" name="Line 76"/>
            <p:cNvSpPr>
              <a:spLocks noChangeShapeType="1"/>
            </p:cNvSpPr>
            <p:nvPr/>
          </p:nvSpPr>
          <p:spPr bwMode="auto">
            <a:xfrm>
              <a:off x="2752" y="1776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Line 77"/>
            <p:cNvSpPr>
              <a:spLocks noChangeShapeType="1"/>
            </p:cNvSpPr>
            <p:nvPr/>
          </p:nvSpPr>
          <p:spPr bwMode="auto">
            <a:xfrm>
              <a:off x="2896" y="2064"/>
              <a:ext cx="3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Line 78"/>
            <p:cNvSpPr>
              <a:spLocks noChangeShapeType="1"/>
            </p:cNvSpPr>
            <p:nvPr/>
          </p:nvSpPr>
          <p:spPr bwMode="auto">
            <a:xfrm>
              <a:off x="2752" y="2304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Rectangle 79"/>
            <p:cNvSpPr>
              <a:spLocks noChangeArrowheads="1"/>
            </p:cNvSpPr>
            <p:nvPr/>
          </p:nvSpPr>
          <p:spPr bwMode="auto">
            <a:xfrm>
              <a:off x="2439" y="1882"/>
              <a:ext cx="26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G</a:t>
              </a:r>
            </a:p>
          </p:txBody>
        </p:sp>
        <p:sp>
          <p:nvSpPr>
            <p:cNvPr id="30742" name="Rectangle 80"/>
            <p:cNvSpPr>
              <a:spLocks noChangeArrowheads="1"/>
            </p:cNvSpPr>
            <p:nvPr/>
          </p:nvSpPr>
          <p:spPr bwMode="auto">
            <a:xfrm>
              <a:off x="3399" y="1834"/>
              <a:ext cx="25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30743" name="AutoShape 81"/>
            <p:cNvSpPr>
              <a:spLocks noChangeArrowheads="1"/>
            </p:cNvSpPr>
            <p:nvPr/>
          </p:nvSpPr>
          <p:spPr bwMode="auto">
            <a:xfrm rot="-3666107">
              <a:off x="1896" y="1560"/>
              <a:ext cx="528" cy="480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2997200" y="4191000"/>
            <a:ext cx="3022600" cy="1117600"/>
            <a:chOff x="1888" y="2640"/>
            <a:chExt cx="1904" cy="704"/>
          </a:xfrm>
        </p:grpSpPr>
        <p:sp>
          <p:nvSpPr>
            <p:cNvPr id="30729" name="AutoShape 83"/>
            <p:cNvSpPr>
              <a:spLocks noChangeArrowheads="1"/>
            </p:cNvSpPr>
            <p:nvPr/>
          </p:nvSpPr>
          <p:spPr bwMode="auto">
            <a:xfrm>
              <a:off x="284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30" name="AutoShape 84"/>
            <p:cNvSpPr>
              <a:spLocks noChangeArrowheads="1"/>
            </p:cNvSpPr>
            <p:nvPr/>
          </p:nvSpPr>
          <p:spPr bwMode="auto">
            <a:xfrm>
              <a:off x="1888" y="2848"/>
              <a:ext cx="544" cy="496"/>
            </a:xfrm>
            <a:prstGeom prst="hexagon">
              <a:avLst>
                <a:gd name="adj" fmla="val 27414"/>
                <a:gd name="vf" fmla="val 115470"/>
              </a:avLst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31" name="Line 85"/>
            <p:cNvSpPr>
              <a:spLocks noChangeShapeType="1"/>
            </p:cNvSpPr>
            <p:nvPr/>
          </p:nvSpPr>
          <p:spPr bwMode="auto">
            <a:xfrm>
              <a:off x="2464" y="3120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Line 86"/>
            <p:cNvSpPr>
              <a:spLocks noChangeShapeType="1"/>
            </p:cNvSpPr>
            <p:nvPr/>
          </p:nvSpPr>
          <p:spPr bwMode="auto">
            <a:xfrm>
              <a:off x="2320" y="2832"/>
              <a:ext cx="6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Rectangle 87"/>
            <p:cNvSpPr>
              <a:spLocks noChangeArrowheads="1"/>
            </p:cNvSpPr>
            <p:nvPr/>
          </p:nvSpPr>
          <p:spPr bwMode="auto">
            <a:xfrm>
              <a:off x="2055" y="2938"/>
              <a:ext cx="27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T</a:t>
              </a:r>
            </a:p>
          </p:txBody>
        </p:sp>
        <p:sp>
          <p:nvSpPr>
            <p:cNvPr id="30734" name="Rectangle 88"/>
            <p:cNvSpPr>
              <a:spLocks noChangeArrowheads="1"/>
            </p:cNvSpPr>
            <p:nvPr/>
          </p:nvSpPr>
          <p:spPr bwMode="auto">
            <a:xfrm>
              <a:off x="2967" y="2938"/>
              <a:ext cx="27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A</a:t>
              </a:r>
            </a:p>
          </p:txBody>
        </p:sp>
        <p:sp>
          <p:nvSpPr>
            <p:cNvPr id="30735" name="AutoShape 89"/>
            <p:cNvSpPr>
              <a:spLocks noChangeArrowheads="1"/>
            </p:cNvSpPr>
            <p:nvPr/>
          </p:nvSpPr>
          <p:spPr bwMode="auto">
            <a:xfrm rot="-462143">
              <a:off x="3264" y="2640"/>
              <a:ext cx="528" cy="480"/>
            </a:xfrm>
            <a:prstGeom prst="pentagon">
              <a:avLst/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>
              <a:latin typeface="Times New Roman" pitchFamily="18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81000"/>
            <a:ext cx="8212137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6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Nitrogenous Bases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30375"/>
            <a:ext cx="6164262" cy="42164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Double ring </a:t>
            </a:r>
            <a:r>
              <a:rPr lang="en-US" sz="32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PURINES</a:t>
            </a:r>
          </a:p>
          <a:p>
            <a:pPr eaLnBrk="1" hangingPunct="1">
              <a:lnSpc>
                <a:spcPct val="90000"/>
              </a:lnSpc>
              <a:buFont typeface="Candara" pitchFamily="34" charset="0"/>
              <a:buNone/>
              <a:defRPr/>
            </a:pPr>
            <a:r>
              <a:rPr lang="en-US" sz="3200" smtClean="0">
                <a:latin typeface="Century Gothic" pitchFamily="34" charset="0"/>
              </a:rPr>
              <a:t>	</a:t>
            </a:r>
            <a:r>
              <a:rPr lang="en-US" sz="3200" b="1" smtClean="0">
                <a:latin typeface="Century Gothic" pitchFamily="34" charset="0"/>
              </a:rPr>
              <a:t>	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Adenine (A)</a:t>
            </a:r>
            <a:endParaRPr lang="en-US" sz="3200" b="1" smtClean="0">
              <a:latin typeface="Century Gothic" pitchFamily="34" charset="0"/>
            </a:endParaRPr>
          </a:p>
          <a:p>
            <a:pPr eaLnBrk="1" hangingPunct="1">
              <a:lnSpc>
                <a:spcPct val="90000"/>
              </a:lnSpc>
              <a:buFont typeface="Candara" pitchFamily="34" charset="0"/>
              <a:buNone/>
              <a:defRPr/>
            </a:pPr>
            <a:r>
              <a:rPr lang="en-US" sz="3200" b="1" smtClean="0">
                <a:latin typeface="Century Gothic" pitchFamily="34" charset="0"/>
              </a:rPr>
              <a:t>		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Guanine (G)</a:t>
            </a:r>
          </a:p>
          <a:p>
            <a:pPr eaLnBrk="1" hangingPunct="1">
              <a:lnSpc>
                <a:spcPct val="90000"/>
              </a:lnSpc>
              <a:buFont typeface="Candara" pitchFamily="34" charset="0"/>
              <a:buNone/>
              <a:defRPr/>
            </a:pPr>
            <a:endParaRPr lang="en-US" sz="3200" b="1" smtClean="0">
              <a:latin typeface="Century Gothic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Single ring </a:t>
            </a:r>
            <a:r>
              <a:rPr lang="en-US" sz="32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PYRIMIDINES</a:t>
            </a:r>
          </a:p>
          <a:p>
            <a:pPr eaLnBrk="1" hangingPunct="1">
              <a:lnSpc>
                <a:spcPct val="90000"/>
              </a:lnSpc>
              <a:buFont typeface="Candara" pitchFamily="34" charset="0"/>
              <a:buNone/>
              <a:defRPr/>
            </a:pPr>
            <a:r>
              <a:rPr lang="en-US" sz="3200" b="1" smtClean="0">
                <a:latin typeface="Century Gothic" pitchFamily="34" charset="0"/>
              </a:rPr>
              <a:t>		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Thymine (T)</a:t>
            </a:r>
            <a:endParaRPr lang="en-US" sz="3200" b="1" smtClean="0">
              <a:latin typeface="Century Gothic" pitchFamily="34" charset="0"/>
            </a:endParaRPr>
          </a:p>
          <a:p>
            <a:pPr eaLnBrk="1" hangingPunct="1">
              <a:lnSpc>
                <a:spcPct val="90000"/>
              </a:lnSpc>
              <a:buFont typeface="Candara" pitchFamily="34" charset="0"/>
              <a:buNone/>
              <a:defRPr/>
            </a:pPr>
            <a:r>
              <a:rPr lang="en-US" sz="3200" b="1" smtClean="0">
                <a:latin typeface="Century Gothic" pitchFamily="34" charset="0"/>
              </a:rPr>
              <a:t>		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Cytosine (C)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0" y="5029200"/>
            <a:ext cx="1905000" cy="1320800"/>
            <a:chOff x="3760" y="3040"/>
            <a:chExt cx="1120" cy="928"/>
          </a:xfrm>
        </p:grpSpPr>
        <p:sp>
          <p:nvSpPr>
            <p:cNvPr id="32777" name="AutoShape 5"/>
            <p:cNvSpPr>
              <a:spLocks noChangeArrowheads="1"/>
            </p:cNvSpPr>
            <p:nvPr/>
          </p:nvSpPr>
          <p:spPr bwMode="auto">
            <a:xfrm>
              <a:off x="3760" y="3040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chemeClr val="accent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78" name="Rectangle 6"/>
            <p:cNvSpPr>
              <a:spLocks noChangeArrowheads="1"/>
            </p:cNvSpPr>
            <p:nvPr/>
          </p:nvSpPr>
          <p:spPr bwMode="auto">
            <a:xfrm>
              <a:off x="3927" y="3322"/>
              <a:ext cx="829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T or C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096000" y="2133600"/>
            <a:ext cx="2365375" cy="1752600"/>
            <a:chOff x="3540" y="1285"/>
            <a:chExt cx="1868" cy="1435"/>
          </a:xfrm>
        </p:grpSpPr>
        <p:sp>
          <p:nvSpPr>
            <p:cNvPr id="32774" name="AutoShape 8"/>
            <p:cNvSpPr>
              <a:spLocks noChangeArrowheads="1"/>
            </p:cNvSpPr>
            <p:nvPr/>
          </p:nvSpPr>
          <p:spPr bwMode="auto">
            <a:xfrm>
              <a:off x="4288" y="1792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rgbClr val="9234DB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2775" name="Rectangle 9"/>
            <p:cNvSpPr>
              <a:spLocks noChangeArrowheads="1"/>
            </p:cNvSpPr>
            <p:nvPr/>
          </p:nvSpPr>
          <p:spPr bwMode="auto">
            <a:xfrm>
              <a:off x="4455" y="2074"/>
              <a:ext cx="933" cy="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>
                  <a:latin typeface="Comic Sans MS" pitchFamily="66" charset="0"/>
                </a:rPr>
                <a:t>A or G</a:t>
              </a:r>
            </a:p>
          </p:txBody>
        </p:sp>
        <p:sp>
          <p:nvSpPr>
            <p:cNvPr id="32776" name="AutoShape 10"/>
            <p:cNvSpPr>
              <a:spLocks noChangeArrowheads="1"/>
            </p:cNvSpPr>
            <p:nvPr/>
          </p:nvSpPr>
          <p:spPr bwMode="auto">
            <a:xfrm rot="-3555446">
              <a:off x="3532" y="1293"/>
              <a:ext cx="962" cy="945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>
              <a:latin typeface="Times New Roman" pitchFamily="1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04800"/>
            <a:ext cx="6477000" cy="8382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Base-Pairings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38288"/>
            <a:ext cx="7824788" cy="495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200" b="1" smtClean="0">
                <a:solidFill>
                  <a:srgbClr val="A50021"/>
                </a:solidFill>
                <a:latin typeface="Comic Sans MS" pitchFamily="66" charset="0"/>
              </a:rPr>
              <a:t>Purines </a:t>
            </a:r>
            <a:r>
              <a:rPr lang="en-US" sz="3200" b="1" smtClean="0">
                <a:solidFill>
                  <a:srgbClr val="000066"/>
                </a:solidFill>
                <a:latin typeface="Comic Sans MS" pitchFamily="66" charset="0"/>
              </a:rPr>
              <a:t>only pair</a:t>
            </a:r>
            <a:r>
              <a:rPr lang="en-US" sz="3200" b="1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3200" b="1" smtClean="0">
                <a:latin typeface="Comic Sans MS" pitchFamily="66" charset="0"/>
              </a:rPr>
              <a:t>with</a:t>
            </a:r>
            <a:r>
              <a:rPr lang="en-US" sz="3200" b="1" smtClean="0">
                <a:solidFill>
                  <a:srgbClr val="A50021"/>
                </a:solidFill>
                <a:latin typeface="Comic Sans MS" pitchFamily="66" charset="0"/>
              </a:rPr>
              <a:t> Pyrimidines</a:t>
            </a:r>
          </a:p>
          <a:p>
            <a:pPr eaLnBrk="1" hangingPunct="1"/>
            <a:r>
              <a:rPr lang="en-US" sz="3200" b="1" smtClean="0">
                <a:solidFill>
                  <a:srgbClr val="A50021"/>
                </a:solidFill>
                <a:latin typeface="Comic Sans MS" pitchFamily="66" charset="0"/>
              </a:rPr>
              <a:t>Three</a:t>
            </a:r>
            <a:r>
              <a:rPr lang="en-US" sz="3200" b="1" smtClean="0">
                <a:latin typeface="Comic Sans MS" pitchFamily="66" charset="0"/>
              </a:rPr>
              <a:t> hydrogen bonds required to bond </a:t>
            </a:r>
            <a:r>
              <a:rPr lang="en-US" sz="3200" b="1" smtClean="0">
                <a:solidFill>
                  <a:srgbClr val="000066"/>
                </a:solidFill>
                <a:latin typeface="Comic Sans MS" pitchFamily="66" charset="0"/>
              </a:rPr>
              <a:t>Guanine &amp; Cytosine</a:t>
            </a:r>
          </a:p>
          <a:p>
            <a:pPr eaLnBrk="1" hangingPunct="1"/>
            <a:endParaRPr lang="en-US" sz="3200" b="1" smtClean="0">
              <a:solidFill>
                <a:srgbClr val="000066"/>
              </a:solidFill>
              <a:latin typeface="Comic Sans MS" pitchFamily="66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38400" y="4191000"/>
            <a:ext cx="5384800" cy="2300288"/>
            <a:chOff x="1200" y="2775"/>
            <a:chExt cx="3392" cy="1449"/>
          </a:xfrm>
        </p:grpSpPr>
        <p:sp>
          <p:nvSpPr>
            <p:cNvPr id="34821" name="AutoShape 9"/>
            <p:cNvSpPr>
              <a:spLocks noChangeArrowheads="1"/>
            </p:cNvSpPr>
            <p:nvPr/>
          </p:nvSpPr>
          <p:spPr bwMode="auto">
            <a:xfrm>
              <a:off x="3472" y="3280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chemeClr val="accent2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AutoShape 10"/>
            <p:cNvSpPr>
              <a:spLocks noChangeArrowheads="1"/>
            </p:cNvSpPr>
            <p:nvPr/>
          </p:nvSpPr>
          <p:spPr bwMode="auto">
            <a:xfrm>
              <a:off x="1936" y="3280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rgbClr val="9234DB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Rectangle 11"/>
            <p:cNvSpPr>
              <a:spLocks noChangeArrowheads="1"/>
            </p:cNvSpPr>
            <p:nvPr/>
          </p:nvSpPr>
          <p:spPr bwMode="auto">
            <a:xfrm>
              <a:off x="3879" y="3562"/>
              <a:ext cx="25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34824" name="Rectangle 12"/>
            <p:cNvSpPr>
              <a:spLocks noChangeArrowheads="1"/>
            </p:cNvSpPr>
            <p:nvPr/>
          </p:nvSpPr>
          <p:spPr bwMode="auto">
            <a:xfrm>
              <a:off x="2295" y="3562"/>
              <a:ext cx="26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G</a:t>
              </a:r>
            </a:p>
          </p:txBody>
        </p:sp>
        <p:sp>
          <p:nvSpPr>
            <p:cNvPr id="34825" name="Line 13"/>
            <p:cNvSpPr>
              <a:spLocks noChangeShapeType="1"/>
            </p:cNvSpPr>
            <p:nvPr/>
          </p:nvSpPr>
          <p:spPr bwMode="auto">
            <a:xfrm>
              <a:off x="2800" y="3264"/>
              <a:ext cx="9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Line 14"/>
            <p:cNvSpPr>
              <a:spLocks noChangeShapeType="1"/>
            </p:cNvSpPr>
            <p:nvPr/>
          </p:nvSpPr>
          <p:spPr bwMode="auto">
            <a:xfrm>
              <a:off x="3088" y="3744"/>
              <a:ext cx="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Line 15"/>
            <p:cNvSpPr>
              <a:spLocks noChangeShapeType="1"/>
            </p:cNvSpPr>
            <p:nvPr/>
          </p:nvSpPr>
          <p:spPr bwMode="auto">
            <a:xfrm>
              <a:off x="2800" y="4224"/>
              <a:ext cx="9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Rectangle 16"/>
            <p:cNvSpPr>
              <a:spLocks noChangeArrowheads="1"/>
            </p:cNvSpPr>
            <p:nvPr/>
          </p:nvSpPr>
          <p:spPr bwMode="auto">
            <a:xfrm>
              <a:off x="3111" y="2775"/>
              <a:ext cx="110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>
                  <a:latin typeface="Comic Sans MS" pitchFamily="66" charset="0"/>
                </a:rPr>
                <a:t>3 H-bonds</a:t>
              </a:r>
            </a:p>
          </p:txBody>
        </p:sp>
        <p:sp>
          <p:nvSpPr>
            <p:cNvPr id="34829" name="Line 17"/>
            <p:cNvSpPr>
              <a:spLocks noChangeShapeType="1"/>
            </p:cNvSpPr>
            <p:nvPr/>
          </p:nvSpPr>
          <p:spPr bwMode="auto">
            <a:xfrm flipH="1">
              <a:off x="3304" y="3080"/>
              <a:ext cx="64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AutoShape 18"/>
            <p:cNvSpPr>
              <a:spLocks noChangeArrowheads="1"/>
            </p:cNvSpPr>
            <p:nvPr/>
          </p:nvSpPr>
          <p:spPr bwMode="auto">
            <a:xfrm rot="-3555446">
              <a:off x="1192" y="2792"/>
              <a:ext cx="962" cy="945"/>
            </a:xfrm>
            <a:prstGeom prst="pentagon">
              <a:avLst/>
            </a:prstGeom>
            <a:solidFill>
              <a:srgbClr val="9234DB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B528FD1-CEC7-4950-837E-03AA98C9C2BC}" type="slidenum">
              <a:rPr lang="en-US" sz="1400">
                <a:latin typeface="Times New Roman" pitchFamily="18" charset="0"/>
              </a:rPr>
              <a:pPr algn="r"/>
              <a:t>14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 eaLnBrk="1" hangingPunct="1">
              <a:buFont typeface="Candara" pitchFamily="34" charset="0"/>
              <a:buNone/>
            </a:pPr>
            <a:r>
              <a:rPr lang="en-US" smtClean="0"/>
              <a:t>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14600" y="2971800"/>
            <a:ext cx="5437188" cy="2260600"/>
            <a:chOff x="1552" y="2832"/>
            <a:chExt cx="3425" cy="1424"/>
          </a:xfrm>
        </p:grpSpPr>
        <p:sp>
          <p:nvSpPr>
            <p:cNvPr id="36869" name="AutoShape 16"/>
            <p:cNvSpPr>
              <a:spLocks noChangeArrowheads="1"/>
            </p:cNvSpPr>
            <p:nvPr/>
          </p:nvSpPr>
          <p:spPr bwMode="auto">
            <a:xfrm rot="120000">
              <a:off x="3136" y="3328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rgbClr val="FE9B03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870" name="AutoShape 17"/>
            <p:cNvSpPr>
              <a:spLocks noChangeArrowheads="1"/>
            </p:cNvSpPr>
            <p:nvPr/>
          </p:nvSpPr>
          <p:spPr bwMode="auto">
            <a:xfrm>
              <a:off x="1552" y="3328"/>
              <a:ext cx="1120" cy="928"/>
            </a:xfrm>
            <a:prstGeom prst="hexagon">
              <a:avLst>
                <a:gd name="adj" fmla="val 30167"/>
                <a:gd name="vf" fmla="val 115470"/>
              </a:avLst>
            </a:prstGeom>
            <a:solidFill>
              <a:schemeClr val="hlink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871" name="Rectangle 18"/>
            <p:cNvSpPr>
              <a:spLocks noChangeArrowheads="1"/>
            </p:cNvSpPr>
            <p:nvPr/>
          </p:nvSpPr>
          <p:spPr bwMode="auto">
            <a:xfrm>
              <a:off x="1959" y="3610"/>
              <a:ext cx="27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800" b="1">
                  <a:latin typeface="Comic Sans MS" pitchFamily="66" charset="0"/>
                </a:rPr>
                <a:t>T</a:t>
              </a:r>
            </a:p>
          </p:txBody>
        </p:sp>
        <p:sp>
          <p:nvSpPr>
            <p:cNvPr id="36872" name="Rectangle 19"/>
            <p:cNvSpPr>
              <a:spLocks noChangeArrowheads="1"/>
            </p:cNvSpPr>
            <p:nvPr/>
          </p:nvSpPr>
          <p:spPr bwMode="auto">
            <a:xfrm>
              <a:off x="3543" y="3582"/>
              <a:ext cx="301" cy="363"/>
            </a:xfrm>
            <a:prstGeom prst="rect">
              <a:avLst/>
            </a:prstGeom>
            <a:solidFill>
              <a:srgbClr val="FE9B03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3200" b="1">
                  <a:latin typeface="Comic Sans MS" pitchFamily="66" charset="0"/>
                </a:rPr>
                <a:t>A</a:t>
              </a:r>
            </a:p>
          </p:txBody>
        </p:sp>
        <p:sp>
          <p:nvSpPr>
            <p:cNvPr id="36873" name="Line 20"/>
            <p:cNvSpPr>
              <a:spLocks noChangeShapeType="1"/>
            </p:cNvSpPr>
            <p:nvPr/>
          </p:nvSpPr>
          <p:spPr bwMode="auto">
            <a:xfrm>
              <a:off x="2704" y="3792"/>
              <a:ext cx="4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Line 21"/>
            <p:cNvSpPr>
              <a:spLocks noChangeShapeType="1"/>
            </p:cNvSpPr>
            <p:nvPr/>
          </p:nvSpPr>
          <p:spPr bwMode="auto">
            <a:xfrm>
              <a:off x="2416" y="3312"/>
              <a:ext cx="9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AutoShape 22"/>
            <p:cNvSpPr>
              <a:spLocks noChangeArrowheads="1"/>
            </p:cNvSpPr>
            <p:nvPr/>
          </p:nvSpPr>
          <p:spPr bwMode="auto">
            <a:xfrm rot="3411145">
              <a:off x="4024" y="2840"/>
              <a:ext cx="962" cy="945"/>
            </a:xfrm>
            <a:prstGeom prst="pentagon">
              <a:avLst/>
            </a:prstGeom>
            <a:solidFill>
              <a:srgbClr val="FE9B03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6868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63675"/>
            <a:ext cx="7896225" cy="2105025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z="4400" smtClean="0">
                <a:solidFill>
                  <a:srgbClr val="A50021"/>
                </a:solidFill>
                <a:latin typeface="Century Gothic" pitchFamily="34" charset="0"/>
              </a:rPr>
              <a:t>Two</a:t>
            </a:r>
            <a:r>
              <a:rPr lang="en-US" sz="4400" smtClean="0">
                <a:latin typeface="Century Gothic" pitchFamily="34" charset="0"/>
              </a:rPr>
              <a:t> </a:t>
            </a:r>
            <a:r>
              <a:rPr lang="en-US" sz="4400" smtClean="0">
                <a:solidFill>
                  <a:schemeClr val="tx1"/>
                </a:solidFill>
                <a:latin typeface="Century Gothic" pitchFamily="34" charset="0"/>
              </a:rPr>
              <a:t>hydrogen bonds are required to bond Adenine &amp; Thymine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>
              <a:latin typeface="Times New Roman" pitchFamily="18" charset="0"/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68338" y="381000"/>
            <a:ext cx="7789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Antiparallel Strands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73163" y="1981200"/>
            <a:ext cx="3429000" cy="4267200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Comic Sans MS" pitchFamily="66" charset="0"/>
              </a:rPr>
              <a:t>One strand of DNA goes from 5’ to 3’ (sugars)</a:t>
            </a:r>
          </a:p>
          <a:p>
            <a:pPr eaLnBrk="1" hangingPunct="1"/>
            <a:r>
              <a:rPr lang="en-US" sz="2400" b="1" smtClean="0">
                <a:latin typeface="Comic Sans MS" pitchFamily="66" charset="0"/>
              </a:rPr>
              <a:t>The other strand is </a:t>
            </a:r>
            <a:r>
              <a:rPr lang="en-US" sz="2400" b="1" smtClean="0">
                <a:solidFill>
                  <a:srgbClr val="A50021"/>
                </a:solidFill>
                <a:latin typeface="Comic Sans MS" pitchFamily="66" charset="0"/>
              </a:rPr>
              <a:t>opposite in direction</a:t>
            </a:r>
            <a:r>
              <a:rPr lang="en-US" sz="2400" b="1" smtClean="0">
                <a:latin typeface="Comic Sans MS" pitchFamily="66" charset="0"/>
              </a:rPr>
              <a:t> going 3’ to 5’ (sugars)</a:t>
            </a:r>
          </a:p>
        </p:txBody>
      </p:sp>
      <p:pic>
        <p:nvPicPr>
          <p:cNvPr id="38916" name="Picture 7" descr="unzip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056188" y="1762125"/>
            <a:ext cx="2917825" cy="42894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ctrTitle" idx="4294967295"/>
          </p:nvPr>
        </p:nvSpPr>
        <p:spPr>
          <a:xfrm>
            <a:off x="457200" y="228600"/>
            <a:ext cx="7772400" cy="1470025"/>
          </a:xfrm>
        </p:spPr>
        <p:txBody>
          <a:bodyPr/>
          <a:lstStyle/>
          <a:p>
            <a:r>
              <a:rPr lang="en-US" b="1" smtClean="0"/>
              <a:t>DNA Replication</a:t>
            </a:r>
          </a:p>
        </p:txBody>
      </p:sp>
      <p:pic>
        <p:nvPicPr>
          <p:cNvPr id="40962" name="Picture 3" descr="ch12_slide02"/>
          <p:cNvPicPr>
            <a:picLocks noChangeAspect="1" noChangeArrowheads="1"/>
          </p:cNvPicPr>
          <p:nvPr>
            <p:ph type="sub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209800" y="1600200"/>
            <a:ext cx="4356100" cy="48768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800" b="1" smtClean="0"/>
              <a:t>What happens during DNA replication?</a:t>
            </a:r>
            <a:r>
              <a:rPr lang="en-US" sz="4800" smtClean="0"/>
              <a:t/>
            </a:r>
            <a:br>
              <a:rPr lang="en-US" sz="4800" smtClean="0"/>
            </a:br>
            <a:endParaRPr lang="en-US" sz="4800" smtClean="0"/>
          </a:p>
        </p:txBody>
      </p:sp>
      <p:sp>
        <p:nvSpPr>
          <p:cNvPr id="41986" name="Rectangle 3"/>
          <p:cNvSpPr>
            <a:spLocks noGrp="1"/>
          </p:cNvSpPr>
          <p:nvPr>
            <p:ph type="body" idx="4294967295"/>
          </p:nvPr>
        </p:nvSpPr>
        <p:spPr>
          <a:xfrm>
            <a:off x="0" y="1752600"/>
            <a:ext cx="8915400" cy="4876800"/>
          </a:xfrm>
        </p:spPr>
        <p:txBody>
          <a:bodyPr/>
          <a:lstStyle/>
          <a:p>
            <a:pPr lvl="2">
              <a:lnSpc>
                <a:spcPct val="90000"/>
              </a:lnSpc>
              <a:buFont typeface="Candara" pitchFamily="34" charset="0"/>
              <a:buNone/>
            </a:pPr>
            <a:r>
              <a:rPr lang="en-US" smtClean="0"/>
              <a:t>Before a cell divides, it duplicates its DNA in a process called </a:t>
            </a:r>
            <a:r>
              <a:rPr lang="en-US" b="1" smtClean="0"/>
              <a:t>replication</a:t>
            </a:r>
            <a:r>
              <a:rPr lang="en-US" smtClean="0"/>
              <a:t>. (During the S-phase of Interphase)</a:t>
            </a:r>
          </a:p>
          <a:p>
            <a:pPr lvl="2">
              <a:lnSpc>
                <a:spcPct val="90000"/>
              </a:lnSpc>
              <a:buFont typeface="Candara" pitchFamily="34" charset="0"/>
              <a:buNone/>
            </a:pPr>
            <a:endParaRPr lang="en-US" smtClean="0"/>
          </a:p>
          <a:p>
            <a:pPr lvl="2">
              <a:lnSpc>
                <a:spcPct val="90000"/>
              </a:lnSpc>
              <a:buFont typeface="Candara" pitchFamily="34" charset="0"/>
              <a:buNone/>
            </a:pPr>
            <a:r>
              <a:rPr lang="en-US" smtClean="0"/>
              <a:t>Replication ensures that each daughter cell will have a complete set of DNA.</a:t>
            </a:r>
          </a:p>
          <a:p>
            <a:pPr lvl="2">
              <a:lnSpc>
                <a:spcPct val="90000"/>
              </a:lnSpc>
              <a:buFont typeface="Candara" pitchFamily="34" charset="0"/>
              <a:buNone/>
            </a:pPr>
            <a:endParaRPr lang="en-US" smtClean="0"/>
          </a:p>
          <a:p>
            <a:pPr lvl="1">
              <a:lnSpc>
                <a:spcPct val="90000"/>
              </a:lnSpc>
              <a:buFont typeface="Candara" pitchFamily="34" charset="0"/>
              <a:buNone/>
            </a:pPr>
            <a:r>
              <a:rPr lang="en-US" sz="2200" b="1" smtClean="0"/>
              <a:t>	During DNA replication, the DNA molecule separates into two strands, then produces two new complementary strands following the rules of base pairing. </a:t>
            </a:r>
          </a:p>
          <a:p>
            <a:pPr lvl="1">
              <a:lnSpc>
                <a:spcPct val="90000"/>
              </a:lnSpc>
              <a:buFont typeface="Candara" pitchFamily="34" charset="0"/>
              <a:buNone/>
            </a:pPr>
            <a:endParaRPr lang="en-US" sz="2200" b="1" smtClean="0"/>
          </a:p>
          <a:p>
            <a:pPr lvl="1">
              <a:lnSpc>
                <a:spcPct val="90000"/>
              </a:lnSpc>
              <a:buFont typeface="Candara" pitchFamily="34" charset="0"/>
              <a:buNone/>
            </a:pPr>
            <a:r>
              <a:rPr lang="en-US" sz="2200" b="1" smtClean="0"/>
              <a:t>	</a:t>
            </a:r>
            <a:r>
              <a:rPr lang="en-US" sz="2200" smtClean="0"/>
              <a:t>Each strand of the double helix of DNA serves as a template for the new strand. </a:t>
            </a:r>
          </a:p>
          <a:p>
            <a:pPr lvl="2">
              <a:lnSpc>
                <a:spcPct val="90000"/>
              </a:lnSpc>
              <a:buFont typeface="Candara" pitchFamily="34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Candara" pitchFamily="34" charset="0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smtClean="0"/>
              <a:t>How does replication occur?</a:t>
            </a:r>
          </a:p>
        </p:txBody>
      </p:sp>
      <p:pic>
        <p:nvPicPr>
          <p:cNvPr id="43010" name="Picture 3" descr="12-02-15_copy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92163" y="2387600"/>
            <a:ext cx="7570787" cy="3036888"/>
          </a:xfrm>
          <a:solidFill>
            <a:schemeClr val="bg1"/>
          </a:solidFill>
        </p:spPr>
      </p:pic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6400800" y="1828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Nitrogen Bases</a:t>
            </a:r>
          </a:p>
        </p:txBody>
      </p:sp>
      <p:sp>
        <p:nvSpPr>
          <p:cNvPr id="43012" name="Freeform 5"/>
          <p:cNvSpPr>
            <a:spLocks/>
          </p:cNvSpPr>
          <p:nvPr/>
        </p:nvSpPr>
        <p:spPr bwMode="auto">
          <a:xfrm>
            <a:off x="7391400" y="2286000"/>
            <a:ext cx="722313" cy="1746250"/>
          </a:xfrm>
          <a:custGeom>
            <a:avLst/>
            <a:gdLst>
              <a:gd name="T0" fmla="*/ 329 w 457"/>
              <a:gd name="T1" fmla="*/ 1097 h 1097"/>
              <a:gd name="T2" fmla="*/ 0 w 457"/>
              <a:gd name="T3" fmla="*/ 0 h 1097"/>
              <a:gd name="T4" fmla="*/ 457 w 457"/>
              <a:gd name="T5" fmla="*/ 841 h 1097"/>
              <a:gd name="T6" fmla="*/ 0 60000 65536"/>
              <a:gd name="T7" fmla="*/ 0 60000 65536"/>
              <a:gd name="T8" fmla="*/ 0 60000 65536"/>
              <a:gd name="T9" fmla="*/ 0 w 457"/>
              <a:gd name="T10" fmla="*/ 0 h 1097"/>
              <a:gd name="T11" fmla="*/ 457 w 457"/>
              <a:gd name="T12" fmla="*/ 1097 h 10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7" h="1097">
                <a:moveTo>
                  <a:pt x="329" y="1097"/>
                </a:moveTo>
                <a:lnTo>
                  <a:pt x="0" y="0"/>
                </a:lnTo>
                <a:lnTo>
                  <a:pt x="457" y="841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6400800" y="54102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Replication Fork</a:t>
            </a:r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6858000" y="3886200"/>
            <a:ext cx="101600" cy="154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4343400" y="60198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DNA Polymerase</a:t>
            </a:r>
          </a:p>
          <a:p>
            <a:endParaRPr lang="en-US" b="1"/>
          </a:p>
        </p:txBody>
      </p:sp>
      <p:sp>
        <p:nvSpPr>
          <p:cNvPr id="43016" name="Line 9"/>
          <p:cNvSpPr>
            <a:spLocks noChangeShapeType="1"/>
          </p:cNvSpPr>
          <p:nvPr/>
        </p:nvSpPr>
        <p:spPr bwMode="auto">
          <a:xfrm flipH="1">
            <a:off x="5181600" y="4495800"/>
            <a:ext cx="449263" cy="149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4953000" y="12192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Original strand</a:t>
            </a:r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 flipH="1" flipV="1">
            <a:off x="6096000" y="1600200"/>
            <a:ext cx="73025" cy="754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3124200" y="1143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New Strand</a:t>
            </a:r>
          </a:p>
        </p:txBody>
      </p:sp>
      <p:sp>
        <p:nvSpPr>
          <p:cNvPr id="43020" name="Line 13"/>
          <p:cNvSpPr>
            <a:spLocks noChangeShapeType="1"/>
          </p:cNvSpPr>
          <p:nvPr/>
        </p:nvSpPr>
        <p:spPr bwMode="auto">
          <a:xfrm flipH="1" flipV="1">
            <a:off x="4343400" y="1447800"/>
            <a:ext cx="1016000" cy="1073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Text Box 14"/>
          <p:cNvSpPr txBox="1">
            <a:spLocks noChangeArrowheads="1"/>
          </p:cNvSpPr>
          <p:nvPr/>
        </p:nvSpPr>
        <p:spPr bwMode="auto">
          <a:xfrm>
            <a:off x="1371600" y="5486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Replication Fork</a:t>
            </a:r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>
            <a:off x="2286000" y="3962400"/>
            <a:ext cx="73025" cy="152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>DNA Replication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mtClean="0"/>
              <a:t>Two original DNA strands separate</a:t>
            </a:r>
          </a:p>
          <a:p>
            <a:pPr marL="1371600" lvl="2" indent="-457200">
              <a:lnSpc>
                <a:spcPct val="90000"/>
              </a:lnSpc>
              <a:buFontTx/>
              <a:buNone/>
            </a:pPr>
            <a:r>
              <a:rPr lang="en-US" b="1" smtClean="0"/>
              <a:t>DNA helicase</a:t>
            </a:r>
            <a:r>
              <a:rPr lang="en-US" smtClean="0"/>
              <a:t> – breaks the hydrogen bonds that hold DNA together and unwinds the strands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mtClean="0"/>
              <a:t>Complementary nucleotides(A-T, C-G) are added to each strand</a:t>
            </a:r>
          </a:p>
          <a:p>
            <a:pPr marL="1371600" lvl="2" indent="-457200">
              <a:lnSpc>
                <a:spcPct val="90000"/>
              </a:lnSpc>
              <a:buFontTx/>
              <a:buNone/>
            </a:pPr>
            <a:r>
              <a:rPr lang="en-US" b="1" smtClean="0"/>
              <a:t>DNA polymerase</a:t>
            </a:r>
            <a:r>
              <a:rPr lang="en-US" smtClean="0"/>
              <a:t> – adds complementary nucleotides to the exposed nitrogen bases and “proofreads”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mtClean="0"/>
              <a:t>Two DNA molecules form that are </a:t>
            </a:r>
            <a:r>
              <a:rPr lang="en-US" b="1" smtClean="0"/>
              <a:t>identical</a:t>
            </a:r>
            <a:r>
              <a:rPr lang="en-US" smtClean="0"/>
              <a:t> to the original</a:t>
            </a:r>
          </a:p>
          <a:p>
            <a:pPr marL="1371600" lvl="2" indent="-457200">
              <a:lnSpc>
                <a:spcPct val="90000"/>
              </a:lnSpc>
              <a:buFont typeface="Candara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buFont typeface="Candara" pitchFamily="34" charset="0"/>
              <a:buNone/>
            </a:pPr>
            <a:r>
              <a:rPr lang="en-US" smtClean="0"/>
              <a:t>By the end of this mini-unit you will know: </a:t>
            </a:r>
          </a:p>
          <a:p>
            <a:pPr marL="533400" indent="-533400" eaLnBrk="1" hangingPunct="1">
              <a:buFont typeface="Candara" pitchFamily="34" charset="0"/>
              <a:buNone/>
            </a:pPr>
            <a:endParaRPr lang="en-US" smtClean="0"/>
          </a:p>
          <a:p>
            <a:pPr marL="533400" indent="-533400" eaLnBrk="1" hangingPunct="1">
              <a:buFont typeface="Candara" pitchFamily="34" charset="0"/>
              <a:buAutoNum type="arabicPeriod"/>
            </a:pPr>
            <a:r>
              <a:rPr lang="en-US" smtClean="0"/>
              <a:t>The structure of DNA and its’ function.</a:t>
            </a:r>
          </a:p>
          <a:p>
            <a:pPr marL="533400" indent="-533400" eaLnBrk="1" hangingPunct="1">
              <a:buFont typeface="Candara" pitchFamily="34" charset="0"/>
              <a:buAutoNum type="arabicPeriod"/>
            </a:pPr>
            <a:r>
              <a:rPr lang="en-US" smtClean="0"/>
              <a:t>What happens during DNA replication. </a:t>
            </a:r>
          </a:p>
          <a:p>
            <a:pPr marL="533400" indent="-533400" eaLnBrk="1" hangingPunct="1">
              <a:buFont typeface="Candara" pitchFamily="34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Replication Interactive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Candara" pitchFamily="34" charset="0"/>
              <a:buNone/>
            </a:pPr>
            <a:r>
              <a:rPr lang="en-US" sz="2400" smtClean="0"/>
              <a:t>See how information in DNA is copied to make new DNA molecules:</a:t>
            </a:r>
          </a:p>
          <a:p>
            <a:pPr>
              <a:lnSpc>
                <a:spcPct val="80000"/>
              </a:lnSpc>
              <a:buFont typeface="Candara" pitchFamily="34" charset="0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Candara" pitchFamily="34" charset="0"/>
              <a:buNone/>
            </a:pPr>
            <a:r>
              <a:rPr lang="en-US" sz="2400" smtClean="0"/>
              <a:t>Copying the code – replication </a:t>
            </a:r>
          </a:p>
          <a:p>
            <a:pPr>
              <a:lnSpc>
                <a:spcPct val="80000"/>
              </a:lnSpc>
              <a:buFont typeface="Candara" pitchFamily="34" charset="0"/>
              <a:buNone/>
            </a:pPr>
            <a:r>
              <a:rPr lang="en-US" sz="2400" smtClean="0">
                <a:hlinkClick r:id="rId2"/>
              </a:rPr>
              <a:t>http://www.youtube.com/watch?v=zdDkiRw1PdU&amp;feature=related</a:t>
            </a:r>
            <a:endParaRPr lang="en-US" sz="2400" smtClean="0"/>
          </a:p>
          <a:p>
            <a:pPr>
              <a:lnSpc>
                <a:spcPct val="80000"/>
              </a:lnSpc>
              <a:buFont typeface="Candara" pitchFamily="34" charset="0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Candara" pitchFamily="34" charset="0"/>
              <a:buNone/>
            </a:pPr>
            <a:r>
              <a:rPr lang="en-US" sz="2400" smtClean="0">
                <a:hlinkClick r:id="rId3"/>
              </a:rPr>
              <a:t>http://www.youtube.com/watch?v=4jtmOZaIvS0</a:t>
            </a:r>
            <a:endParaRPr lang="en-US" sz="2400" smtClean="0"/>
          </a:p>
          <a:p>
            <a:pPr>
              <a:lnSpc>
                <a:spcPct val="80000"/>
              </a:lnSpc>
              <a:buFont typeface="Candara" pitchFamily="34" charset="0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Candara" pitchFamily="34" charset="0"/>
              <a:buNone/>
            </a:pPr>
            <a:r>
              <a:rPr lang="en-US" sz="2400" smtClean="0">
                <a:hlinkClick r:id="rId4"/>
              </a:rPr>
              <a:t>DNA replication game</a:t>
            </a:r>
            <a:r>
              <a:rPr lang="en-US" sz="2400" smtClean="0"/>
              <a:t> </a:t>
            </a:r>
          </a:p>
          <a:p>
            <a:pPr>
              <a:lnSpc>
                <a:spcPct val="80000"/>
              </a:lnSpc>
              <a:buFont typeface="Candara" pitchFamily="34" charset="0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Candara" pitchFamily="34" charset="0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60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Candara" pitchFamily="34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ABB268-A10A-4F8B-AECE-A4CDEE3008ED}" type="slidenum">
              <a:rPr lang="en-US" sz="1400">
                <a:latin typeface="Times New Roman" pitchFamily="18" charset="0"/>
              </a:rPr>
              <a:pPr algn="r"/>
              <a:t>22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6238" y="304800"/>
            <a:ext cx="8624887" cy="1066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4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Semiconservative Model of Replication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391400" cy="4495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Idea presented by </a:t>
            </a:r>
            <a:r>
              <a:rPr lang="en-US" sz="24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Watson &amp; Crick</a:t>
            </a:r>
          </a:p>
          <a:p>
            <a:pPr eaLnBrk="1" hangingPunct="1"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</a:t>
            </a:r>
            <a:r>
              <a:rPr lang="en-US" sz="2400" b="1" smtClean="0">
                <a:latin typeface="Comic Sans MS" pitchFamily="66" charset="0"/>
              </a:rPr>
              <a:t> two strands of the parental molecule separate, and each acts as a </a:t>
            </a:r>
            <a:r>
              <a:rPr lang="en-US" sz="2400" b="1" smtClean="0">
                <a:solidFill>
                  <a:srgbClr val="A50021"/>
                </a:solidFill>
                <a:latin typeface="Comic Sans MS" pitchFamily="66" charset="0"/>
              </a:rPr>
              <a:t>template</a:t>
            </a:r>
            <a:r>
              <a:rPr lang="en-US" sz="2400" b="1" smtClean="0">
                <a:latin typeface="Comic Sans MS" pitchFamily="66" charset="0"/>
              </a:rPr>
              <a:t> for a </a:t>
            </a:r>
            <a:r>
              <a:rPr lang="en-US" sz="2400" b="1" smtClean="0">
                <a:solidFill>
                  <a:srgbClr val="000066"/>
                </a:solidFill>
                <a:latin typeface="Comic Sans MS" pitchFamily="66" charset="0"/>
              </a:rPr>
              <a:t>new complementary strand</a:t>
            </a:r>
          </a:p>
          <a:p>
            <a:pPr eaLnBrk="1" hangingPunct="1">
              <a:defRPr/>
            </a:pPr>
            <a:r>
              <a:rPr lang="en-US" b="1" smtClean="0">
                <a:latin typeface="Comic Sans MS" pitchFamily="66" charset="0"/>
              </a:rPr>
              <a:t>New DNA consists of 1 PARENTAL (original) and 1 NEW strand of DNA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1200" y="5410200"/>
            <a:ext cx="2159000" cy="708025"/>
            <a:chOff x="1072" y="3250"/>
            <a:chExt cx="1360" cy="446"/>
          </a:xfrm>
        </p:grpSpPr>
        <p:sp>
          <p:nvSpPr>
            <p:cNvPr id="47118" name="Line 5"/>
            <p:cNvSpPr>
              <a:spLocks noChangeShapeType="1"/>
            </p:cNvSpPr>
            <p:nvPr/>
          </p:nvSpPr>
          <p:spPr bwMode="auto">
            <a:xfrm>
              <a:off x="1072" y="3552"/>
              <a:ext cx="1360" cy="0"/>
            </a:xfrm>
            <a:prstGeom prst="line">
              <a:avLst/>
            </a:prstGeom>
            <a:noFill/>
            <a:ln w="50800">
              <a:solidFill>
                <a:srgbClr val="0027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Line 6"/>
            <p:cNvSpPr>
              <a:spLocks noChangeShapeType="1"/>
            </p:cNvSpPr>
            <p:nvPr/>
          </p:nvSpPr>
          <p:spPr bwMode="auto">
            <a:xfrm>
              <a:off x="1072" y="3696"/>
              <a:ext cx="1360" cy="0"/>
            </a:xfrm>
            <a:prstGeom prst="line">
              <a:avLst/>
            </a:prstGeom>
            <a:noFill/>
            <a:ln w="50800">
              <a:solidFill>
                <a:srgbClr val="0027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Rectangle 7"/>
            <p:cNvSpPr>
              <a:spLocks noChangeArrowheads="1"/>
            </p:cNvSpPr>
            <p:nvPr/>
          </p:nvSpPr>
          <p:spPr bwMode="auto">
            <a:xfrm>
              <a:off x="1095" y="3250"/>
              <a:ext cx="107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9688"/>
                  </a:solidFill>
                  <a:latin typeface="Comic Sans MS" pitchFamily="66" charset="0"/>
                </a:rPr>
                <a:t>Parental DNA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343400" y="4953000"/>
            <a:ext cx="3386138" cy="1622425"/>
            <a:chOff x="2598" y="3010"/>
            <a:chExt cx="2133" cy="1022"/>
          </a:xfrm>
        </p:grpSpPr>
        <p:sp>
          <p:nvSpPr>
            <p:cNvPr id="47110" name="Line 9"/>
            <p:cNvSpPr>
              <a:spLocks noChangeShapeType="1"/>
            </p:cNvSpPr>
            <p:nvPr/>
          </p:nvSpPr>
          <p:spPr bwMode="auto">
            <a:xfrm flipV="1">
              <a:off x="2600" y="3400"/>
              <a:ext cx="368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1" name="Line 10"/>
            <p:cNvSpPr>
              <a:spLocks noChangeShapeType="1"/>
            </p:cNvSpPr>
            <p:nvPr/>
          </p:nvSpPr>
          <p:spPr bwMode="auto">
            <a:xfrm>
              <a:off x="2598" y="3711"/>
              <a:ext cx="372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2" name="Line 11"/>
            <p:cNvSpPr>
              <a:spLocks noChangeShapeType="1"/>
            </p:cNvSpPr>
            <p:nvPr/>
          </p:nvSpPr>
          <p:spPr bwMode="auto">
            <a:xfrm>
              <a:off x="3328" y="3216"/>
              <a:ext cx="1360" cy="0"/>
            </a:xfrm>
            <a:prstGeom prst="line">
              <a:avLst/>
            </a:prstGeom>
            <a:noFill/>
            <a:ln w="50800">
              <a:solidFill>
                <a:srgbClr val="0027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3" name="Line 12"/>
            <p:cNvSpPr>
              <a:spLocks noChangeShapeType="1"/>
            </p:cNvSpPr>
            <p:nvPr/>
          </p:nvSpPr>
          <p:spPr bwMode="auto">
            <a:xfrm>
              <a:off x="3328" y="3408"/>
              <a:ext cx="1360" cy="0"/>
            </a:xfrm>
            <a:prstGeom prst="line">
              <a:avLst/>
            </a:prstGeom>
            <a:noFill/>
            <a:ln w="50800">
              <a:solidFill>
                <a:srgbClr val="B5006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Line 13"/>
            <p:cNvSpPr>
              <a:spLocks noChangeShapeType="1"/>
            </p:cNvSpPr>
            <p:nvPr/>
          </p:nvSpPr>
          <p:spPr bwMode="auto">
            <a:xfrm>
              <a:off x="3328" y="4032"/>
              <a:ext cx="1360" cy="0"/>
            </a:xfrm>
            <a:prstGeom prst="line">
              <a:avLst/>
            </a:prstGeom>
            <a:noFill/>
            <a:ln w="50800">
              <a:solidFill>
                <a:srgbClr val="00279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Line 14"/>
            <p:cNvSpPr>
              <a:spLocks noChangeShapeType="1"/>
            </p:cNvSpPr>
            <p:nvPr/>
          </p:nvSpPr>
          <p:spPr bwMode="auto">
            <a:xfrm>
              <a:off x="3328" y="3840"/>
              <a:ext cx="1360" cy="0"/>
            </a:xfrm>
            <a:prstGeom prst="line">
              <a:avLst/>
            </a:prstGeom>
            <a:noFill/>
            <a:ln w="50800">
              <a:solidFill>
                <a:srgbClr val="B5006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Rectangle 15"/>
            <p:cNvSpPr>
              <a:spLocks noChangeArrowheads="1"/>
            </p:cNvSpPr>
            <p:nvPr/>
          </p:nvSpPr>
          <p:spPr bwMode="auto">
            <a:xfrm>
              <a:off x="3591" y="3010"/>
              <a:ext cx="114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9688"/>
                  </a:solidFill>
                  <a:latin typeface="Comic Sans MS" pitchFamily="66" charset="0"/>
                </a:rPr>
                <a:t>DNA Template</a:t>
              </a:r>
            </a:p>
          </p:txBody>
        </p:sp>
        <p:sp>
          <p:nvSpPr>
            <p:cNvPr id="47117" name="Rectangle 16"/>
            <p:cNvSpPr>
              <a:spLocks noChangeArrowheads="1"/>
            </p:cNvSpPr>
            <p:nvPr/>
          </p:nvSpPr>
          <p:spPr bwMode="auto">
            <a:xfrm>
              <a:off x="3591" y="3394"/>
              <a:ext cx="79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B50069"/>
                  </a:solidFill>
                  <a:latin typeface="Comic Sans MS" pitchFamily="66" charset="0"/>
                </a:rPr>
                <a:t>New DNA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BD025E4-5A32-4B99-9CC6-E65E8BC32F54}" type="slidenum">
              <a:rPr lang="en-US" sz="1400">
                <a:latin typeface="Times New Roman" pitchFamily="18" charset="0"/>
              </a:rPr>
              <a:pPr algn="r"/>
              <a:t>23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81000"/>
            <a:ext cx="6477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Question: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600200"/>
            <a:ext cx="6477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latin typeface="Comic Sans MS" pitchFamily="66" charset="0"/>
              </a:rPr>
              <a:t>What would be the complementary DNA strand for the following DNA sequence?</a:t>
            </a:r>
          </a:p>
          <a:p>
            <a:pPr eaLnBrk="1" hangingPunct="1">
              <a:buFont typeface="Candara" pitchFamily="34" charset="0"/>
              <a:buNone/>
              <a:defRPr/>
            </a:pPr>
            <a:endParaRPr lang="en-US" sz="3200" b="1" smtClean="0">
              <a:latin typeface="Comic Sans MS" pitchFamily="66" charset="0"/>
            </a:endParaRPr>
          </a:p>
          <a:p>
            <a:pPr eaLnBrk="1" hangingPunct="1">
              <a:buFont typeface="Candara" pitchFamily="34" charset="0"/>
              <a:buNone/>
              <a:defRPr/>
            </a:pPr>
            <a:r>
              <a:rPr lang="en-US" sz="40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40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5’-CGTATG-3’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>
              <a:buFont typeface="Candara" pitchFamily="34" charset="0"/>
              <a:buNone/>
            </a:pPr>
            <a:r>
              <a:rPr lang="en-US" sz="3600" smtClean="0"/>
              <a:t>1. DNA </a:t>
            </a:r>
          </a:p>
          <a:p>
            <a:pPr marL="844550" lvl="1" indent="-495300">
              <a:buFont typeface="Candara" pitchFamily="34" charset="0"/>
              <a:buNone/>
            </a:pPr>
            <a:r>
              <a:rPr lang="en-US" sz="3600" smtClean="0"/>
              <a:t>a. is made up of </a:t>
            </a:r>
            <a:r>
              <a:rPr lang="en-US" sz="3600" b="1" smtClean="0"/>
              <a:t>amino acids.</a:t>
            </a:r>
            <a:endParaRPr lang="en-US" sz="3600" smtClean="0"/>
          </a:p>
          <a:p>
            <a:pPr marL="844550" lvl="1" indent="-495300">
              <a:buFont typeface="Candara" pitchFamily="34" charset="0"/>
              <a:buNone/>
            </a:pPr>
            <a:r>
              <a:rPr lang="en-US" sz="3600" smtClean="0"/>
              <a:t>b. is made up of </a:t>
            </a:r>
            <a:r>
              <a:rPr lang="en-US" sz="3600" b="1" smtClean="0"/>
              <a:t>nucleotides.</a:t>
            </a:r>
            <a:endParaRPr lang="en-US" sz="3600" smtClean="0"/>
          </a:p>
          <a:p>
            <a:pPr marL="844550" lvl="1" indent="-495300">
              <a:buFont typeface="Candara" pitchFamily="34" charset="0"/>
              <a:buNone/>
            </a:pPr>
            <a:r>
              <a:rPr lang="en-US" sz="3600" smtClean="0"/>
              <a:t>c. cannot be repaired if it is mutated.</a:t>
            </a:r>
          </a:p>
          <a:p>
            <a:pPr marL="844550" lvl="1" indent="-495300">
              <a:buFont typeface="Candara" pitchFamily="34" charset="0"/>
              <a:buNone/>
            </a:pPr>
            <a:r>
              <a:rPr lang="en-US" sz="3600" smtClean="0"/>
              <a:t>d. all of these describe DNA.</a:t>
            </a:r>
          </a:p>
          <a:p>
            <a:pPr marL="533400" indent="-533400"/>
            <a:endParaRPr lang="en-US" sz="36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2226" name="Rectangle 3"/>
          <p:cNvSpPr>
            <a:spLocks noGrp="1"/>
          </p:cNvSpPr>
          <p:nvPr>
            <p:ph type="body" idx="4294967295"/>
          </p:nvPr>
        </p:nvSpPr>
        <p:spPr>
          <a:xfrm>
            <a:off x="203200" y="1762125"/>
            <a:ext cx="8707438" cy="4289425"/>
          </a:xfrm>
        </p:spPr>
        <p:txBody>
          <a:bodyPr/>
          <a:lstStyle/>
          <a:p>
            <a:pPr marL="533400" indent="-533400">
              <a:buFont typeface="Candara" pitchFamily="34" charset="0"/>
              <a:buNone/>
            </a:pPr>
            <a:r>
              <a:rPr lang="en-US" sz="3600" smtClean="0"/>
              <a:t>2. What are the 3 parts to a DNA molecule?</a:t>
            </a:r>
          </a:p>
          <a:p>
            <a:pPr marL="844550" lvl="1" indent="-495300">
              <a:buFont typeface="Candara" pitchFamily="34" charset="0"/>
              <a:buNone/>
            </a:pPr>
            <a:r>
              <a:rPr lang="en-US" sz="3600" smtClean="0"/>
              <a:t>a. A gene, an allele, and a trait</a:t>
            </a:r>
          </a:p>
          <a:p>
            <a:pPr marL="844550" lvl="1" indent="-495300">
              <a:buFont typeface="Candara" pitchFamily="34" charset="0"/>
              <a:buNone/>
            </a:pPr>
            <a:r>
              <a:rPr lang="en-US" sz="3600" smtClean="0"/>
              <a:t>b. A sugar, a phosphate, and a nitrogen base</a:t>
            </a:r>
          </a:p>
          <a:p>
            <a:pPr marL="844550" lvl="1" indent="-495300">
              <a:buFont typeface="Candara" pitchFamily="34" charset="0"/>
              <a:buNone/>
            </a:pPr>
            <a:r>
              <a:rPr lang="en-US" sz="3600" smtClean="0"/>
              <a:t>c. Chromosomes and genes</a:t>
            </a:r>
          </a:p>
          <a:p>
            <a:pPr marL="844550" lvl="1" indent="-495300">
              <a:buFont typeface="Candara" pitchFamily="34" charset="0"/>
              <a:buNone/>
            </a:pPr>
            <a:r>
              <a:rPr lang="en-US" sz="3600" smtClean="0"/>
              <a:t>d. An amino acid, a nitrogen base, and a protein</a:t>
            </a:r>
          </a:p>
          <a:p>
            <a:pPr marL="533400" indent="-533400"/>
            <a:endParaRPr lang="en-US" sz="36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32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Candara" pitchFamily="34" charset="0"/>
              <a:buNone/>
            </a:pPr>
            <a:endParaRPr lang="en-US" smtClean="0"/>
          </a:p>
          <a:p>
            <a:pPr algn="ctr">
              <a:buFont typeface="Candara" pitchFamily="34" charset="0"/>
              <a:buNone/>
            </a:pPr>
            <a:endParaRPr lang="en-US" smtClean="0"/>
          </a:p>
          <a:p>
            <a:pPr algn="ctr">
              <a:buFont typeface="Candara" pitchFamily="34" charset="0"/>
              <a:buNone/>
            </a:pPr>
            <a:r>
              <a:rPr lang="en-US" sz="3600" b="1" smtClean="0"/>
              <a:t>3. Name the 2 pyrimidines and the 2 purines.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42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Candara" pitchFamily="34" charset="0"/>
              <a:buNone/>
            </a:pPr>
            <a:r>
              <a:rPr lang="en-US" sz="3200" smtClean="0"/>
              <a:t>4. Why is DNA considered to be like a  ladder?</a:t>
            </a:r>
          </a:p>
          <a:p>
            <a:pPr lvl="1"/>
            <a:r>
              <a:rPr lang="en-US" sz="3200" smtClean="0"/>
              <a:t>What makes up the rungs (steps)? </a:t>
            </a:r>
          </a:p>
          <a:p>
            <a:pPr lvl="1">
              <a:buFont typeface="Candara" pitchFamily="34" charset="0"/>
              <a:buNone/>
            </a:pPr>
            <a:endParaRPr lang="en-US" sz="3200" smtClean="0"/>
          </a:p>
          <a:p>
            <a:pPr lvl="1"/>
            <a:r>
              <a:rPr lang="en-US" sz="3200" smtClean="0"/>
              <a:t>What make  up the sides?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Short Clip 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http://www.youtube.com/watch?v=8kK2zwjRV0M</a:t>
            </a:r>
            <a:r>
              <a:rPr lang="en-US" smtClean="0"/>
              <a:t> </a:t>
            </a:r>
          </a:p>
          <a:p>
            <a:endParaRPr lang="en-US" smtClean="0"/>
          </a:p>
          <a:p>
            <a:r>
              <a:rPr lang="en-US" smtClean="0"/>
              <a:t>https://www.youtube.com/watch?v=qy8dk5iS1f0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Short History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98475" y="1452563"/>
            <a:ext cx="8140700" cy="4289425"/>
          </a:xfrm>
        </p:spPr>
        <p:txBody>
          <a:bodyPr/>
          <a:lstStyle/>
          <a:p>
            <a:pPr eaLnBrk="1" hangingPunct="1">
              <a:buFont typeface="Candara" pitchFamily="34" charset="0"/>
              <a:buNone/>
            </a:pPr>
            <a:endParaRPr lang="en-US" sz="2400" b="1" smtClean="0">
              <a:latin typeface="Century Gothic" pitchFamily="34" charset="0"/>
            </a:endParaRPr>
          </a:p>
          <a:p>
            <a:pPr eaLnBrk="1" hangingPunct="1"/>
            <a:r>
              <a:rPr lang="en-US" b="1" smtClean="0">
                <a:solidFill>
                  <a:schemeClr val="tx1"/>
                </a:solidFill>
                <a:latin typeface="Century Gothic" pitchFamily="34" charset="0"/>
              </a:rPr>
              <a:t>Early scientists thought</a:t>
            </a:r>
            <a:r>
              <a:rPr lang="en-US" b="1" smtClean="0">
                <a:latin typeface="Century Gothic" pitchFamily="34" charset="0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entury Gothic" pitchFamily="34" charset="0"/>
              </a:rPr>
              <a:t>protein</a:t>
            </a:r>
            <a:r>
              <a:rPr lang="en-US" b="1" smtClean="0">
                <a:latin typeface="Century Gothic" pitchFamily="34" charset="0"/>
              </a:rPr>
              <a:t> </a:t>
            </a:r>
            <a:r>
              <a:rPr lang="en-US" b="1" smtClean="0">
                <a:solidFill>
                  <a:schemeClr val="tx1"/>
                </a:solidFill>
                <a:latin typeface="Century Gothic" pitchFamily="34" charset="0"/>
              </a:rPr>
              <a:t>was the cell’s hereditary material because it was</a:t>
            </a:r>
            <a:r>
              <a:rPr lang="en-US" b="1" smtClean="0">
                <a:latin typeface="Century Gothic" pitchFamily="34" charset="0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entury Gothic" pitchFamily="34" charset="0"/>
              </a:rPr>
              <a:t>more complex</a:t>
            </a:r>
            <a:r>
              <a:rPr lang="en-US" b="1" smtClean="0">
                <a:latin typeface="Century Gothic" pitchFamily="34" charset="0"/>
              </a:rPr>
              <a:t> </a:t>
            </a:r>
            <a:r>
              <a:rPr lang="en-US" b="1" smtClean="0">
                <a:solidFill>
                  <a:schemeClr val="tx1"/>
                </a:solidFill>
                <a:latin typeface="Century Gothic" pitchFamily="34" charset="0"/>
              </a:rPr>
              <a:t>than DNA</a:t>
            </a:r>
          </a:p>
          <a:p>
            <a:pPr eaLnBrk="1" hangingPunct="1">
              <a:buFont typeface="Candara" pitchFamily="34" charset="0"/>
              <a:buNone/>
            </a:pPr>
            <a:endParaRPr lang="en-US" b="1" smtClean="0">
              <a:solidFill>
                <a:schemeClr val="tx1"/>
              </a:solidFill>
              <a:latin typeface="Century Gothic" pitchFamily="34" charset="0"/>
            </a:endParaRPr>
          </a:p>
          <a:p>
            <a:pPr eaLnBrk="1" hangingPunct="1"/>
            <a:r>
              <a:rPr lang="en-US" b="1" smtClean="0">
                <a:solidFill>
                  <a:schemeClr val="tx1"/>
                </a:solidFill>
                <a:latin typeface="Century Gothic" pitchFamily="34" charset="0"/>
              </a:rPr>
              <a:t>Proteins were composed of</a:t>
            </a:r>
            <a:r>
              <a:rPr lang="en-US" b="1" smtClean="0">
                <a:latin typeface="Century Gothic" pitchFamily="34" charset="0"/>
              </a:rPr>
              <a:t> </a:t>
            </a:r>
            <a:r>
              <a:rPr lang="en-US" b="1" smtClean="0">
                <a:solidFill>
                  <a:srgbClr val="A50021"/>
                </a:solidFill>
                <a:latin typeface="Century Gothic" pitchFamily="34" charset="0"/>
              </a:rPr>
              <a:t>20 different amino acids</a:t>
            </a:r>
            <a:r>
              <a:rPr lang="en-US" b="1" smtClean="0">
                <a:latin typeface="Century Gothic" pitchFamily="34" charset="0"/>
              </a:rPr>
              <a:t> </a:t>
            </a:r>
            <a:r>
              <a:rPr lang="en-US" b="1" smtClean="0">
                <a:solidFill>
                  <a:schemeClr val="tx1"/>
                </a:solidFill>
                <a:latin typeface="Century Gothic" pitchFamily="34" charset="0"/>
              </a:rPr>
              <a:t>in long polypeptide chains</a:t>
            </a:r>
          </a:p>
          <a:p>
            <a:endParaRPr lang="en-U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Frederick Griffith, 1928 </a:t>
            </a:r>
          </a:p>
        </p:txBody>
      </p:sp>
      <p:sp>
        <p:nvSpPr>
          <p:cNvPr id="20482" name="AutoShape 5" descr="Griffith_experiment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3" name="AutoShape 7" descr="Griffith_experimen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AutoShape 9" descr="Griffith_experimen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AutoShape 11" descr="Griffith_experimen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AutoShape 13" descr="Griffith_experiment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487" name="Picture 15" descr="File:Griffith experiment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608138"/>
            <a:ext cx="5341938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5497513" y="1912938"/>
            <a:ext cx="345916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>
              <a:latin typeface="Century Gothic" pitchFamily="34" charset="0"/>
            </a:endParaRPr>
          </a:p>
          <a:p>
            <a:pPr algn="ctr"/>
            <a:r>
              <a:rPr lang="en-US" sz="2000" b="1">
                <a:latin typeface="Century Gothic" pitchFamily="34" charset="0"/>
              </a:rPr>
              <a:t>Looked at how certain </a:t>
            </a:r>
          </a:p>
          <a:p>
            <a:pPr algn="ctr"/>
            <a:r>
              <a:rPr lang="en-US" sz="2000" b="1">
                <a:latin typeface="Century Gothic" pitchFamily="34" charset="0"/>
              </a:rPr>
              <a:t>types of bacteria cause </a:t>
            </a:r>
          </a:p>
          <a:p>
            <a:pPr algn="ctr"/>
            <a:r>
              <a:rPr lang="en-US" sz="2000" b="1">
                <a:latin typeface="Century Gothic" pitchFamily="34" charset="0"/>
              </a:rPr>
              <a:t>pneumonia</a:t>
            </a:r>
          </a:p>
          <a:p>
            <a:pPr algn="ctr"/>
            <a:endParaRPr lang="en-US" sz="2000" b="1">
              <a:latin typeface="Century Gothic" pitchFamily="34" charset="0"/>
            </a:endParaRPr>
          </a:p>
          <a:p>
            <a:pPr algn="ctr"/>
            <a:r>
              <a:rPr lang="en-US" sz="2000" b="1">
                <a:latin typeface="Century Gothic" pitchFamily="34" charset="0"/>
              </a:rPr>
              <a:t>When live and heat-killed</a:t>
            </a:r>
          </a:p>
          <a:p>
            <a:pPr algn="ctr"/>
            <a:r>
              <a:rPr lang="en-US" sz="2000" b="1">
                <a:latin typeface="Century Gothic" pitchFamily="34" charset="0"/>
              </a:rPr>
              <a:t>were mixed, some info.</a:t>
            </a:r>
          </a:p>
          <a:p>
            <a:pPr algn="ctr"/>
            <a:r>
              <a:rPr lang="en-US" sz="2000" b="1">
                <a:latin typeface="Century Gothic" pitchFamily="34" charset="0"/>
              </a:rPr>
              <a:t>had been transferred </a:t>
            </a:r>
          </a:p>
          <a:p>
            <a:pPr algn="ctr"/>
            <a:endParaRPr lang="en-US" sz="2000" b="1">
              <a:latin typeface="Century Gothic" pitchFamily="34" charset="0"/>
            </a:endParaRPr>
          </a:p>
          <a:p>
            <a:pPr algn="ctr"/>
            <a:r>
              <a:rPr lang="en-US" sz="2000" b="1">
                <a:latin typeface="Century Gothic" pitchFamily="34" charset="0"/>
              </a:rPr>
              <a:t>Suggested that </a:t>
            </a:r>
          </a:p>
          <a:p>
            <a:pPr algn="ctr"/>
            <a:r>
              <a:rPr lang="en-US" sz="2000" b="1">
                <a:latin typeface="Century Gothic" pitchFamily="34" charset="0"/>
              </a:rPr>
              <a:t>DNA was the genetic</a:t>
            </a:r>
          </a:p>
          <a:p>
            <a:pPr algn="ctr"/>
            <a:r>
              <a:rPr lang="en-US" sz="2000" b="1">
                <a:latin typeface="Century Gothic" pitchFamily="34" charset="0"/>
              </a:rPr>
              <a:t>material!!!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Hershey &amp; Chase, 1952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176213" y="1762125"/>
            <a:ext cx="6024562" cy="4289425"/>
          </a:xfrm>
        </p:spPr>
        <p:txBody>
          <a:bodyPr/>
          <a:lstStyle/>
          <a:p>
            <a:pPr eaLnBrk="1" hangingPunct="1"/>
            <a:r>
              <a:rPr lang="en-US" sz="2600" b="1" smtClean="0">
                <a:solidFill>
                  <a:schemeClr val="tx1"/>
                </a:solidFill>
                <a:latin typeface="Century Gothic" pitchFamily="34" charset="0"/>
              </a:rPr>
              <a:t>Experiments on</a:t>
            </a:r>
            <a:r>
              <a:rPr lang="en-US" sz="2600" b="1" smtClean="0">
                <a:latin typeface="Century Gothic" pitchFamily="34" charset="0"/>
              </a:rPr>
              <a:t> </a:t>
            </a:r>
            <a:r>
              <a:rPr lang="en-US" sz="2600" b="1" smtClean="0">
                <a:solidFill>
                  <a:srgbClr val="A50021"/>
                </a:solidFill>
                <a:latin typeface="Century Gothic" pitchFamily="34" charset="0"/>
              </a:rPr>
              <a:t>bacteriophage</a:t>
            </a:r>
            <a:r>
              <a:rPr lang="en-US" sz="2600" b="1" smtClean="0">
                <a:latin typeface="Century Gothic" pitchFamily="34" charset="0"/>
              </a:rPr>
              <a:t> </a:t>
            </a:r>
            <a:r>
              <a:rPr lang="en-US" sz="2600" b="1" smtClean="0">
                <a:solidFill>
                  <a:schemeClr val="tx1"/>
                </a:solidFill>
                <a:latin typeface="Century Gothic" pitchFamily="34" charset="0"/>
              </a:rPr>
              <a:t>viruses by</a:t>
            </a:r>
            <a:r>
              <a:rPr lang="en-US" sz="2600" b="1" smtClean="0">
                <a:latin typeface="Century Gothic" pitchFamily="34" charset="0"/>
              </a:rPr>
              <a:t> </a:t>
            </a:r>
            <a:r>
              <a:rPr lang="en-US" sz="2600" b="1" smtClean="0">
                <a:solidFill>
                  <a:srgbClr val="A50021"/>
                </a:solidFill>
                <a:latin typeface="Century Gothic" pitchFamily="34" charset="0"/>
              </a:rPr>
              <a:t>Hershey &amp; Chase</a:t>
            </a:r>
            <a:r>
              <a:rPr lang="en-US" sz="2600" b="1" smtClean="0">
                <a:latin typeface="Century Gothic" pitchFamily="34" charset="0"/>
              </a:rPr>
              <a:t> </a:t>
            </a:r>
            <a:r>
              <a:rPr lang="en-US" sz="2600" b="1" smtClean="0">
                <a:solidFill>
                  <a:schemeClr val="tx1"/>
                </a:solidFill>
                <a:latin typeface="Century Gothic" pitchFamily="34" charset="0"/>
              </a:rPr>
              <a:t>proved that DNA was the cell’s genetic material</a:t>
            </a:r>
          </a:p>
          <a:p>
            <a:r>
              <a:rPr lang="en-US" sz="2600" b="1" smtClean="0">
                <a:solidFill>
                  <a:schemeClr val="tx1"/>
                </a:solidFill>
                <a:latin typeface="Century Gothic" pitchFamily="34" charset="0"/>
              </a:rPr>
              <a:t>both Protein and DNA into this virus</a:t>
            </a:r>
          </a:p>
          <a:p>
            <a:r>
              <a:rPr lang="en-US" sz="2600" b="1" smtClean="0">
                <a:solidFill>
                  <a:schemeClr val="tx1"/>
                </a:solidFill>
                <a:latin typeface="Century Gothic" pitchFamily="34" charset="0"/>
              </a:rPr>
              <a:t>DNA was the only one transferred </a:t>
            </a:r>
          </a:p>
        </p:txBody>
      </p:sp>
      <p:pic>
        <p:nvPicPr>
          <p:cNvPr id="21507" name="Picture 5" descr="T4cart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2386013"/>
            <a:ext cx="2209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E5F5310-B1C9-42C8-8BE9-9D0050814962}" type="slidenum">
              <a:rPr lang="en-US" sz="1400">
                <a:latin typeface="Times New Roman" pitchFamily="18" charset="0"/>
              </a:rPr>
              <a:pPr algn="r"/>
              <a:t>7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81000"/>
            <a:ext cx="6477000" cy="8382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6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DNA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125" y="2076450"/>
            <a:ext cx="8845550" cy="5486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  <a:latin typeface="Century Gothic" pitchFamily="34" charset="0"/>
              </a:rPr>
              <a:t>Two strands coiled called a</a:t>
            </a:r>
            <a:r>
              <a:rPr lang="en-US" sz="3200" b="1" smtClean="0">
                <a:latin typeface="Century Gothic" pitchFamily="34" charset="0"/>
              </a:rPr>
              <a:t> </a:t>
            </a:r>
            <a:r>
              <a:rPr lang="en-US" sz="3200" b="1" smtClean="0">
                <a:solidFill>
                  <a:srgbClr val="A50021"/>
                </a:solidFill>
                <a:latin typeface="Century Gothic" pitchFamily="34" charset="0"/>
              </a:rPr>
              <a:t>double helix</a:t>
            </a:r>
          </a:p>
          <a:p>
            <a:pPr eaLnBrk="1" hangingPunct="1"/>
            <a:r>
              <a:rPr lang="en-US" sz="3200" b="1" smtClean="0">
                <a:solidFill>
                  <a:srgbClr val="A50021"/>
                </a:solidFill>
                <a:latin typeface="Century Gothic" pitchFamily="34" charset="0"/>
              </a:rPr>
              <a:t>Sides</a:t>
            </a:r>
            <a:r>
              <a:rPr lang="en-US" sz="3200" b="1" smtClean="0">
                <a:latin typeface="Century Gothic" pitchFamily="34" charset="0"/>
              </a:rPr>
              <a:t> </a:t>
            </a:r>
            <a:r>
              <a:rPr lang="en-US" sz="3200" b="1" smtClean="0">
                <a:solidFill>
                  <a:schemeClr val="tx1"/>
                </a:solidFill>
                <a:latin typeface="Century Gothic" pitchFamily="34" charset="0"/>
              </a:rPr>
              <a:t>made of a pentose sugar</a:t>
            </a:r>
            <a:r>
              <a:rPr lang="en-US" sz="3200" b="1" smtClean="0">
                <a:latin typeface="Century Gothic" pitchFamily="34" charset="0"/>
              </a:rPr>
              <a:t> </a:t>
            </a:r>
            <a:r>
              <a:rPr lang="en-US" sz="3200" b="1" smtClean="0">
                <a:solidFill>
                  <a:srgbClr val="A50021"/>
                </a:solidFill>
                <a:latin typeface="Century Gothic" pitchFamily="34" charset="0"/>
              </a:rPr>
              <a:t>Deoxyribose </a:t>
            </a:r>
            <a:r>
              <a:rPr lang="en-US" sz="3200" b="1" smtClean="0">
                <a:solidFill>
                  <a:schemeClr val="tx1"/>
                </a:solidFill>
                <a:latin typeface="Century Gothic" pitchFamily="34" charset="0"/>
              </a:rPr>
              <a:t>bonded to</a:t>
            </a:r>
            <a:r>
              <a:rPr lang="en-US" sz="3200" b="1" smtClean="0">
                <a:solidFill>
                  <a:srgbClr val="A50021"/>
                </a:solidFill>
                <a:latin typeface="Century Gothic" pitchFamily="34" charset="0"/>
              </a:rPr>
              <a:t> phosphate</a:t>
            </a:r>
            <a:r>
              <a:rPr lang="en-US" sz="3200" b="1" smtClean="0">
                <a:latin typeface="Century Gothic" pitchFamily="34" charset="0"/>
              </a:rPr>
              <a:t> </a:t>
            </a:r>
            <a:r>
              <a:rPr lang="en-US" sz="3200" b="1" smtClean="0">
                <a:solidFill>
                  <a:schemeClr val="tx1"/>
                </a:solidFill>
                <a:latin typeface="Century Gothic" pitchFamily="34" charset="0"/>
              </a:rPr>
              <a:t>(PO</a:t>
            </a:r>
            <a:r>
              <a:rPr lang="en-US" sz="3200" b="1" baseline="-25000" smtClean="0">
                <a:solidFill>
                  <a:schemeClr val="tx1"/>
                </a:solidFill>
                <a:latin typeface="Century Gothic" pitchFamily="34" charset="0"/>
              </a:rPr>
              <a:t>4</a:t>
            </a:r>
            <a:r>
              <a:rPr lang="en-US" sz="3200" b="1" smtClean="0">
                <a:solidFill>
                  <a:schemeClr val="tx1"/>
                </a:solidFill>
                <a:latin typeface="Century Gothic" pitchFamily="34" charset="0"/>
              </a:rPr>
              <a:t>) groups by phosphodiester bonds</a:t>
            </a:r>
          </a:p>
          <a:p>
            <a:pPr eaLnBrk="1" hangingPunct="1"/>
            <a:r>
              <a:rPr lang="en-US" sz="3200" b="1" smtClean="0">
                <a:solidFill>
                  <a:srgbClr val="A50021"/>
                </a:solidFill>
                <a:latin typeface="Century Gothic" pitchFamily="34" charset="0"/>
              </a:rPr>
              <a:t>Center</a:t>
            </a:r>
            <a:r>
              <a:rPr lang="en-US" sz="3200" b="1" smtClean="0">
                <a:latin typeface="Century Gothic" pitchFamily="34" charset="0"/>
              </a:rPr>
              <a:t> </a:t>
            </a:r>
            <a:r>
              <a:rPr lang="en-US" sz="3200" b="1" smtClean="0">
                <a:solidFill>
                  <a:schemeClr val="tx1"/>
                </a:solidFill>
                <a:latin typeface="Century Gothic" pitchFamily="34" charset="0"/>
              </a:rPr>
              <a:t>made of</a:t>
            </a:r>
            <a:r>
              <a:rPr lang="en-US" sz="3200" b="1" smtClean="0">
                <a:latin typeface="Century Gothic" pitchFamily="34" charset="0"/>
              </a:rPr>
              <a:t> </a:t>
            </a:r>
            <a:r>
              <a:rPr lang="en-US" sz="3200" b="1" smtClean="0">
                <a:solidFill>
                  <a:srgbClr val="A50021"/>
                </a:solidFill>
                <a:latin typeface="Century Gothic" pitchFamily="34" charset="0"/>
              </a:rPr>
              <a:t>nitrogen bases</a:t>
            </a:r>
            <a:r>
              <a:rPr lang="en-US" sz="3200" b="1" smtClean="0">
                <a:latin typeface="Century Gothic" pitchFamily="34" charset="0"/>
              </a:rPr>
              <a:t> </a:t>
            </a:r>
            <a:r>
              <a:rPr lang="en-US" sz="3200" b="1" smtClean="0">
                <a:solidFill>
                  <a:schemeClr val="tx1"/>
                </a:solidFill>
                <a:latin typeface="Century Gothic" pitchFamily="34" charset="0"/>
              </a:rPr>
              <a:t>bonded</a:t>
            </a:r>
            <a:r>
              <a:rPr lang="en-US" sz="3200" b="1" smtClean="0">
                <a:latin typeface="Century Gothic" pitchFamily="34" charset="0"/>
              </a:rPr>
              <a:t> </a:t>
            </a:r>
            <a:r>
              <a:rPr lang="en-US" sz="3200" b="1" smtClean="0">
                <a:solidFill>
                  <a:schemeClr val="tx1"/>
                </a:solidFill>
                <a:latin typeface="Century Gothic" pitchFamily="34" charset="0"/>
              </a:rPr>
              <a:t>together by weak</a:t>
            </a:r>
            <a:r>
              <a:rPr lang="en-US" sz="3200" b="1" smtClean="0">
                <a:solidFill>
                  <a:srgbClr val="A50021"/>
                </a:solidFill>
                <a:latin typeface="Century Gothic" pitchFamily="34" charset="0"/>
              </a:rPr>
              <a:t> hydrogen bonds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C02A9BD-BBB3-4BE1-920B-F5DE9BA9D0BF}" type="slidenum">
              <a:rPr lang="en-US" sz="1400">
                <a:latin typeface="Times New Roman" pitchFamily="18" charset="0"/>
              </a:rPr>
              <a:pPr algn="r"/>
              <a:t>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3138" y="381000"/>
            <a:ext cx="7485062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6000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DNA Double Helix</a:t>
            </a:r>
            <a:endParaRPr lang="en-US" sz="600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 eaLnBrk="1" hangingPunct="1">
              <a:buFont typeface="Candara" pitchFamily="34" charset="0"/>
              <a:buNone/>
            </a:pPr>
            <a:r>
              <a:rPr lang="en-US" smtClean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81150" y="1752600"/>
            <a:ext cx="2801938" cy="4764088"/>
            <a:chOff x="996" y="1104"/>
            <a:chExt cx="1765" cy="3001"/>
          </a:xfrm>
        </p:grpSpPr>
        <p:sp>
          <p:nvSpPr>
            <p:cNvPr id="24600" name="Freeform 5"/>
            <p:cNvSpPr>
              <a:spLocks/>
            </p:cNvSpPr>
            <p:nvPr/>
          </p:nvSpPr>
          <p:spPr bwMode="auto">
            <a:xfrm>
              <a:off x="996" y="1104"/>
              <a:ext cx="1669" cy="2905"/>
            </a:xfrm>
            <a:custGeom>
              <a:avLst/>
              <a:gdLst>
                <a:gd name="T0" fmla="*/ 1404 w 1669"/>
                <a:gd name="T1" fmla="*/ 0 h 2905"/>
                <a:gd name="T2" fmla="*/ 1200 w 1669"/>
                <a:gd name="T3" fmla="*/ 36 h 2905"/>
                <a:gd name="T4" fmla="*/ 984 w 1669"/>
                <a:gd name="T5" fmla="*/ 48 h 2905"/>
                <a:gd name="T6" fmla="*/ 780 w 1669"/>
                <a:gd name="T7" fmla="*/ 72 h 2905"/>
                <a:gd name="T8" fmla="*/ 528 w 1669"/>
                <a:gd name="T9" fmla="*/ 132 h 2905"/>
                <a:gd name="T10" fmla="*/ 288 w 1669"/>
                <a:gd name="T11" fmla="*/ 204 h 2905"/>
                <a:gd name="T12" fmla="*/ 72 w 1669"/>
                <a:gd name="T13" fmla="*/ 372 h 2905"/>
                <a:gd name="T14" fmla="*/ 0 w 1669"/>
                <a:gd name="T15" fmla="*/ 576 h 2905"/>
                <a:gd name="T16" fmla="*/ 72 w 1669"/>
                <a:gd name="T17" fmla="*/ 768 h 2905"/>
                <a:gd name="T18" fmla="*/ 336 w 1669"/>
                <a:gd name="T19" fmla="*/ 864 h 2905"/>
                <a:gd name="T20" fmla="*/ 696 w 1669"/>
                <a:gd name="T21" fmla="*/ 924 h 2905"/>
                <a:gd name="T22" fmla="*/ 1128 w 1669"/>
                <a:gd name="T23" fmla="*/ 984 h 2905"/>
                <a:gd name="T24" fmla="*/ 1488 w 1669"/>
                <a:gd name="T25" fmla="*/ 1020 h 2905"/>
                <a:gd name="T26" fmla="*/ 1620 w 1669"/>
                <a:gd name="T27" fmla="*/ 900 h 2905"/>
                <a:gd name="T28" fmla="*/ 1548 w 1669"/>
                <a:gd name="T29" fmla="*/ 732 h 2905"/>
                <a:gd name="T30" fmla="*/ 1356 w 1669"/>
                <a:gd name="T31" fmla="*/ 684 h 2905"/>
                <a:gd name="T32" fmla="*/ 1152 w 1669"/>
                <a:gd name="T33" fmla="*/ 684 h 2905"/>
                <a:gd name="T34" fmla="*/ 936 w 1669"/>
                <a:gd name="T35" fmla="*/ 720 h 2905"/>
                <a:gd name="T36" fmla="*/ 744 w 1669"/>
                <a:gd name="T37" fmla="*/ 744 h 2905"/>
                <a:gd name="T38" fmla="*/ 564 w 1669"/>
                <a:gd name="T39" fmla="*/ 792 h 2905"/>
                <a:gd name="T40" fmla="*/ 384 w 1669"/>
                <a:gd name="T41" fmla="*/ 876 h 2905"/>
                <a:gd name="T42" fmla="*/ 180 w 1669"/>
                <a:gd name="T43" fmla="*/ 1020 h 2905"/>
                <a:gd name="T44" fmla="*/ 48 w 1669"/>
                <a:gd name="T45" fmla="*/ 1212 h 2905"/>
                <a:gd name="T46" fmla="*/ 12 w 1669"/>
                <a:gd name="T47" fmla="*/ 1416 h 2905"/>
                <a:gd name="T48" fmla="*/ 48 w 1669"/>
                <a:gd name="T49" fmla="*/ 1596 h 2905"/>
                <a:gd name="T50" fmla="*/ 276 w 1669"/>
                <a:gd name="T51" fmla="*/ 1740 h 2905"/>
                <a:gd name="T52" fmla="*/ 684 w 1669"/>
                <a:gd name="T53" fmla="*/ 1812 h 2905"/>
                <a:gd name="T54" fmla="*/ 1092 w 1669"/>
                <a:gd name="T55" fmla="*/ 1860 h 2905"/>
                <a:gd name="T56" fmla="*/ 1416 w 1669"/>
                <a:gd name="T57" fmla="*/ 1884 h 2905"/>
                <a:gd name="T58" fmla="*/ 1596 w 1669"/>
                <a:gd name="T59" fmla="*/ 1836 h 2905"/>
                <a:gd name="T60" fmla="*/ 1644 w 1669"/>
                <a:gd name="T61" fmla="*/ 1656 h 2905"/>
                <a:gd name="T62" fmla="*/ 1488 w 1669"/>
                <a:gd name="T63" fmla="*/ 1560 h 2905"/>
                <a:gd name="T64" fmla="*/ 1164 w 1669"/>
                <a:gd name="T65" fmla="*/ 1572 h 2905"/>
                <a:gd name="T66" fmla="*/ 804 w 1669"/>
                <a:gd name="T67" fmla="*/ 1596 h 2905"/>
                <a:gd name="T68" fmla="*/ 612 w 1669"/>
                <a:gd name="T69" fmla="*/ 1632 h 2905"/>
                <a:gd name="T70" fmla="*/ 420 w 1669"/>
                <a:gd name="T71" fmla="*/ 1680 h 2905"/>
                <a:gd name="T72" fmla="*/ 240 w 1669"/>
                <a:gd name="T73" fmla="*/ 1752 h 2905"/>
                <a:gd name="T74" fmla="*/ 84 w 1669"/>
                <a:gd name="T75" fmla="*/ 1896 h 2905"/>
                <a:gd name="T76" fmla="*/ 12 w 1669"/>
                <a:gd name="T77" fmla="*/ 2076 h 2905"/>
                <a:gd name="T78" fmla="*/ 12 w 1669"/>
                <a:gd name="T79" fmla="*/ 2256 h 2905"/>
                <a:gd name="T80" fmla="*/ 132 w 1669"/>
                <a:gd name="T81" fmla="*/ 2412 h 2905"/>
                <a:gd name="T82" fmla="*/ 372 w 1669"/>
                <a:gd name="T83" fmla="*/ 2508 h 2905"/>
                <a:gd name="T84" fmla="*/ 588 w 1669"/>
                <a:gd name="T85" fmla="*/ 2556 h 2905"/>
                <a:gd name="T86" fmla="*/ 936 w 1669"/>
                <a:gd name="T87" fmla="*/ 2592 h 2905"/>
                <a:gd name="T88" fmla="*/ 1152 w 1669"/>
                <a:gd name="T89" fmla="*/ 2616 h 2905"/>
                <a:gd name="T90" fmla="*/ 1380 w 1669"/>
                <a:gd name="T91" fmla="*/ 2640 h 2905"/>
                <a:gd name="T92" fmla="*/ 1560 w 1669"/>
                <a:gd name="T93" fmla="*/ 2628 h 2905"/>
                <a:gd name="T94" fmla="*/ 1668 w 1669"/>
                <a:gd name="T95" fmla="*/ 2508 h 2905"/>
                <a:gd name="T96" fmla="*/ 1536 w 1669"/>
                <a:gd name="T97" fmla="*/ 2376 h 2905"/>
                <a:gd name="T98" fmla="*/ 1248 w 1669"/>
                <a:gd name="T99" fmla="*/ 2352 h 2905"/>
                <a:gd name="T100" fmla="*/ 948 w 1669"/>
                <a:gd name="T101" fmla="*/ 2364 h 2905"/>
                <a:gd name="T102" fmla="*/ 744 w 1669"/>
                <a:gd name="T103" fmla="*/ 2388 h 2905"/>
                <a:gd name="T104" fmla="*/ 540 w 1669"/>
                <a:gd name="T105" fmla="*/ 2400 h 2905"/>
                <a:gd name="T106" fmla="*/ 336 w 1669"/>
                <a:gd name="T107" fmla="*/ 2424 h 2905"/>
                <a:gd name="T108" fmla="*/ 144 w 1669"/>
                <a:gd name="T109" fmla="*/ 2508 h 2905"/>
                <a:gd name="T110" fmla="*/ 48 w 1669"/>
                <a:gd name="T111" fmla="*/ 2688 h 2905"/>
                <a:gd name="T112" fmla="*/ 48 w 1669"/>
                <a:gd name="T113" fmla="*/ 2868 h 29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69"/>
                <a:gd name="T172" fmla="*/ 0 h 2905"/>
                <a:gd name="T173" fmla="*/ 1669 w 1669"/>
                <a:gd name="T174" fmla="*/ 2905 h 29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69" h="2905">
                  <a:moveTo>
                    <a:pt x="1548" y="0"/>
                  </a:moveTo>
                  <a:lnTo>
                    <a:pt x="1512" y="0"/>
                  </a:lnTo>
                  <a:lnTo>
                    <a:pt x="1476" y="0"/>
                  </a:lnTo>
                  <a:lnTo>
                    <a:pt x="1440" y="0"/>
                  </a:lnTo>
                  <a:lnTo>
                    <a:pt x="1404" y="0"/>
                  </a:lnTo>
                  <a:lnTo>
                    <a:pt x="1368" y="0"/>
                  </a:lnTo>
                  <a:lnTo>
                    <a:pt x="1332" y="12"/>
                  </a:lnTo>
                  <a:lnTo>
                    <a:pt x="1296" y="24"/>
                  </a:lnTo>
                  <a:lnTo>
                    <a:pt x="1248" y="24"/>
                  </a:lnTo>
                  <a:lnTo>
                    <a:pt x="1200" y="36"/>
                  </a:lnTo>
                  <a:lnTo>
                    <a:pt x="1164" y="36"/>
                  </a:lnTo>
                  <a:lnTo>
                    <a:pt x="1116" y="36"/>
                  </a:lnTo>
                  <a:lnTo>
                    <a:pt x="1080" y="36"/>
                  </a:lnTo>
                  <a:lnTo>
                    <a:pt x="1032" y="36"/>
                  </a:lnTo>
                  <a:lnTo>
                    <a:pt x="984" y="48"/>
                  </a:lnTo>
                  <a:lnTo>
                    <a:pt x="948" y="48"/>
                  </a:lnTo>
                  <a:lnTo>
                    <a:pt x="900" y="60"/>
                  </a:lnTo>
                  <a:lnTo>
                    <a:pt x="864" y="60"/>
                  </a:lnTo>
                  <a:lnTo>
                    <a:pt x="828" y="72"/>
                  </a:lnTo>
                  <a:lnTo>
                    <a:pt x="780" y="72"/>
                  </a:lnTo>
                  <a:lnTo>
                    <a:pt x="744" y="84"/>
                  </a:lnTo>
                  <a:lnTo>
                    <a:pt x="696" y="96"/>
                  </a:lnTo>
                  <a:lnTo>
                    <a:pt x="648" y="108"/>
                  </a:lnTo>
                  <a:lnTo>
                    <a:pt x="576" y="120"/>
                  </a:lnTo>
                  <a:lnTo>
                    <a:pt x="528" y="132"/>
                  </a:lnTo>
                  <a:lnTo>
                    <a:pt x="492" y="144"/>
                  </a:lnTo>
                  <a:lnTo>
                    <a:pt x="444" y="156"/>
                  </a:lnTo>
                  <a:lnTo>
                    <a:pt x="408" y="180"/>
                  </a:lnTo>
                  <a:lnTo>
                    <a:pt x="360" y="192"/>
                  </a:lnTo>
                  <a:lnTo>
                    <a:pt x="288" y="204"/>
                  </a:lnTo>
                  <a:lnTo>
                    <a:pt x="216" y="228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300"/>
                  </a:lnTo>
                  <a:lnTo>
                    <a:pt x="72" y="372"/>
                  </a:lnTo>
                  <a:lnTo>
                    <a:pt x="36" y="420"/>
                  </a:lnTo>
                  <a:lnTo>
                    <a:pt x="24" y="456"/>
                  </a:lnTo>
                  <a:lnTo>
                    <a:pt x="12" y="492"/>
                  </a:lnTo>
                  <a:lnTo>
                    <a:pt x="0" y="540"/>
                  </a:lnTo>
                  <a:lnTo>
                    <a:pt x="0" y="576"/>
                  </a:lnTo>
                  <a:lnTo>
                    <a:pt x="0" y="624"/>
                  </a:lnTo>
                  <a:lnTo>
                    <a:pt x="0" y="660"/>
                  </a:lnTo>
                  <a:lnTo>
                    <a:pt x="24" y="696"/>
                  </a:lnTo>
                  <a:lnTo>
                    <a:pt x="36" y="732"/>
                  </a:lnTo>
                  <a:lnTo>
                    <a:pt x="72" y="768"/>
                  </a:lnTo>
                  <a:lnTo>
                    <a:pt x="120" y="792"/>
                  </a:lnTo>
                  <a:lnTo>
                    <a:pt x="156" y="816"/>
                  </a:lnTo>
                  <a:lnTo>
                    <a:pt x="192" y="828"/>
                  </a:lnTo>
                  <a:lnTo>
                    <a:pt x="240" y="852"/>
                  </a:lnTo>
                  <a:lnTo>
                    <a:pt x="336" y="864"/>
                  </a:lnTo>
                  <a:lnTo>
                    <a:pt x="384" y="888"/>
                  </a:lnTo>
                  <a:lnTo>
                    <a:pt x="456" y="900"/>
                  </a:lnTo>
                  <a:lnTo>
                    <a:pt x="528" y="912"/>
                  </a:lnTo>
                  <a:lnTo>
                    <a:pt x="600" y="912"/>
                  </a:lnTo>
                  <a:lnTo>
                    <a:pt x="696" y="924"/>
                  </a:lnTo>
                  <a:lnTo>
                    <a:pt x="768" y="936"/>
                  </a:lnTo>
                  <a:lnTo>
                    <a:pt x="864" y="948"/>
                  </a:lnTo>
                  <a:lnTo>
                    <a:pt x="960" y="960"/>
                  </a:lnTo>
                  <a:lnTo>
                    <a:pt x="1032" y="972"/>
                  </a:lnTo>
                  <a:lnTo>
                    <a:pt x="1128" y="984"/>
                  </a:lnTo>
                  <a:lnTo>
                    <a:pt x="1224" y="996"/>
                  </a:lnTo>
                  <a:lnTo>
                    <a:pt x="1320" y="996"/>
                  </a:lnTo>
                  <a:lnTo>
                    <a:pt x="1392" y="1008"/>
                  </a:lnTo>
                  <a:lnTo>
                    <a:pt x="1440" y="1020"/>
                  </a:lnTo>
                  <a:lnTo>
                    <a:pt x="1488" y="1020"/>
                  </a:lnTo>
                  <a:lnTo>
                    <a:pt x="1536" y="1020"/>
                  </a:lnTo>
                  <a:lnTo>
                    <a:pt x="1572" y="1008"/>
                  </a:lnTo>
                  <a:lnTo>
                    <a:pt x="1596" y="972"/>
                  </a:lnTo>
                  <a:lnTo>
                    <a:pt x="1620" y="936"/>
                  </a:lnTo>
                  <a:lnTo>
                    <a:pt x="1620" y="900"/>
                  </a:lnTo>
                  <a:lnTo>
                    <a:pt x="1620" y="864"/>
                  </a:lnTo>
                  <a:lnTo>
                    <a:pt x="1620" y="828"/>
                  </a:lnTo>
                  <a:lnTo>
                    <a:pt x="1608" y="792"/>
                  </a:lnTo>
                  <a:lnTo>
                    <a:pt x="1584" y="756"/>
                  </a:lnTo>
                  <a:lnTo>
                    <a:pt x="1548" y="732"/>
                  </a:lnTo>
                  <a:lnTo>
                    <a:pt x="1512" y="708"/>
                  </a:lnTo>
                  <a:lnTo>
                    <a:pt x="1476" y="696"/>
                  </a:lnTo>
                  <a:lnTo>
                    <a:pt x="1440" y="696"/>
                  </a:lnTo>
                  <a:lnTo>
                    <a:pt x="1392" y="696"/>
                  </a:lnTo>
                  <a:lnTo>
                    <a:pt x="1356" y="684"/>
                  </a:lnTo>
                  <a:lnTo>
                    <a:pt x="1320" y="684"/>
                  </a:lnTo>
                  <a:lnTo>
                    <a:pt x="1284" y="684"/>
                  </a:lnTo>
                  <a:lnTo>
                    <a:pt x="1236" y="684"/>
                  </a:lnTo>
                  <a:lnTo>
                    <a:pt x="1200" y="684"/>
                  </a:lnTo>
                  <a:lnTo>
                    <a:pt x="1152" y="684"/>
                  </a:lnTo>
                  <a:lnTo>
                    <a:pt x="1116" y="684"/>
                  </a:lnTo>
                  <a:lnTo>
                    <a:pt x="1068" y="696"/>
                  </a:lnTo>
                  <a:lnTo>
                    <a:pt x="1032" y="696"/>
                  </a:lnTo>
                  <a:lnTo>
                    <a:pt x="984" y="708"/>
                  </a:lnTo>
                  <a:lnTo>
                    <a:pt x="936" y="720"/>
                  </a:lnTo>
                  <a:lnTo>
                    <a:pt x="888" y="720"/>
                  </a:lnTo>
                  <a:lnTo>
                    <a:pt x="852" y="732"/>
                  </a:lnTo>
                  <a:lnTo>
                    <a:pt x="816" y="732"/>
                  </a:lnTo>
                  <a:lnTo>
                    <a:pt x="780" y="744"/>
                  </a:lnTo>
                  <a:lnTo>
                    <a:pt x="744" y="744"/>
                  </a:lnTo>
                  <a:lnTo>
                    <a:pt x="708" y="756"/>
                  </a:lnTo>
                  <a:lnTo>
                    <a:pt x="672" y="768"/>
                  </a:lnTo>
                  <a:lnTo>
                    <a:pt x="636" y="780"/>
                  </a:lnTo>
                  <a:lnTo>
                    <a:pt x="600" y="792"/>
                  </a:lnTo>
                  <a:lnTo>
                    <a:pt x="564" y="792"/>
                  </a:lnTo>
                  <a:lnTo>
                    <a:pt x="528" y="816"/>
                  </a:lnTo>
                  <a:lnTo>
                    <a:pt x="492" y="828"/>
                  </a:lnTo>
                  <a:lnTo>
                    <a:pt x="456" y="840"/>
                  </a:lnTo>
                  <a:lnTo>
                    <a:pt x="420" y="864"/>
                  </a:lnTo>
                  <a:lnTo>
                    <a:pt x="384" y="876"/>
                  </a:lnTo>
                  <a:lnTo>
                    <a:pt x="348" y="888"/>
                  </a:lnTo>
                  <a:lnTo>
                    <a:pt x="300" y="912"/>
                  </a:lnTo>
                  <a:lnTo>
                    <a:pt x="252" y="948"/>
                  </a:lnTo>
                  <a:lnTo>
                    <a:pt x="216" y="984"/>
                  </a:lnTo>
                  <a:lnTo>
                    <a:pt x="180" y="1020"/>
                  </a:lnTo>
                  <a:lnTo>
                    <a:pt x="144" y="1056"/>
                  </a:lnTo>
                  <a:lnTo>
                    <a:pt x="108" y="1104"/>
                  </a:lnTo>
                  <a:lnTo>
                    <a:pt x="84" y="1140"/>
                  </a:lnTo>
                  <a:lnTo>
                    <a:pt x="72" y="1176"/>
                  </a:lnTo>
                  <a:lnTo>
                    <a:pt x="48" y="1212"/>
                  </a:lnTo>
                  <a:lnTo>
                    <a:pt x="48" y="1248"/>
                  </a:lnTo>
                  <a:lnTo>
                    <a:pt x="24" y="1284"/>
                  </a:lnTo>
                  <a:lnTo>
                    <a:pt x="24" y="1332"/>
                  </a:lnTo>
                  <a:lnTo>
                    <a:pt x="12" y="1368"/>
                  </a:lnTo>
                  <a:lnTo>
                    <a:pt x="12" y="1416"/>
                  </a:lnTo>
                  <a:lnTo>
                    <a:pt x="12" y="1452"/>
                  </a:lnTo>
                  <a:lnTo>
                    <a:pt x="12" y="1488"/>
                  </a:lnTo>
                  <a:lnTo>
                    <a:pt x="12" y="1524"/>
                  </a:lnTo>
                  <a:lnTo>
                    <a:pt x="24" y="1560"/>
                  </a:lnTo>
                  <a:lnTo>
                    <a:pt x="48" y="1596"/>
                  </a:lnTo>
                  <a:lnTo>
                    <a:pt x="60" y="1632"/>
                  </a:lnTo>
                  <a:lnTo>
                    <a:pt x="96" y="1668"/>
                  </a:lnTo>
                  <a:lnTo>
                    <a:pt x="132" y="1692"/>
                  </a:lnTo>
                  <a:lnTo>
                    <a:pt x="228" y="1716"/>
                  </a:lnTo>
                  <a:lnTo>
                    <a:pt x="276" y="1740"/>
                  </a:lnTo>
                  <a:lnTo>
                    <a:pt x="348" y="1752"/>
                  </a:lnTo>
                  <a:lnTo>
                    <a:pt x="420" y="1764"/>
                  </a:lnTo>
                  <a:lnTo>
                    <a:pt x="516" y="1788"/>
                  </a:lnTo>
                  <a:lnTo>
                    <a:pt x="588" y="1800"/>
                  </a:lnTo>
                  <a:lnTo>
                    <a:pt x="684" y="1812"/>
                  </a:lnTo>
                  <a:lnTo>
                    <a:pt x="804" y="1824"/>
                  </a:lnTo>
                  <a:lnTo>
                    <a:pt x="876" y="1836"/>
                  </a:lnTo>
                  <a:lnTo>
                    <a:pt x="948" y="1848"/>
                  </a:lnTo>
                  <a:lnTo>
                    <a:pt x="1020" y="1848"/>
                  </a:lnTo>
                  <a:lnTo>
                    <a:pt x="1092" y="1860"/>
                  </a:lnTo>
                  <a:lnTo>
                    <a:pt x="1164" y="1872"/>
                  </a:lnTo>
                  <a:lnTo>
                    <a:pt x="1236" y="1872"/>
                  </a:lnTo>
                  <a:lnTo>
                    <a:pt x="1284" y="1872"/>
                  </a:lnTo>
                  <a:lnTo>
                    <a:pt x="1380" y="1884"/>
                  </a:lnTo>
                  <a:lnTo>
                    <a:pt x="1416" y="1884"/>
                  </a:lnTo>
                  <a:lnTo>
                    <a:pt x="1452" y="1884"/>
                  </a:lnTo>
                  <a:lnTo>
                    <a:pt x="1488" y="1884"/>
                  </a:lnTo>
                  <a:lnTo>
                    <a:pt x="1524" y="1872"/>
                  </a:lnTo>
                  <a:lnTo>
                    <a:pt x="1560" y="1860"/>
                  </a:lnTo>
                  <a:lnTo>
                    <a:pt x="1596" y="1836"/>
                  </a:lnTo>
                  <a:lnTo>
                    <a:pt x="1632" y="1800"/>
                  </a:lnTo>
                  <a:lnTo>
                    <a:pt x="1644" y="1764"/>
                  </a:lnTo>
                  <a:lnTo>
                    <a:pt x="1644" y="1728"/>
                  </a:lnTo>
                  <a:lnTo>
                    <a:pt x="1644" y="1692"/>
                  </a:lnTo>
                  <a:lnTo>
                    <a:pt x="1644" y="1656"/>
                  </a:lnTo>
                  <a:lnTo>
                    <a:pt x="1632" y="1620"/>
                  </a:lnTo>
                  <a:lnTo>
                    <a:pt x="1596" y="1584"/>
                  </a:lnTo>
                  <a:lnTo>
                    <a:pt x="1560" y="1572"/>
                  </a:lnTo>
                  <a:lnTo>
                    <a:pt x="1524" y="1560"/>
                  </a:lnTo>
                  <a:lnTo>
                    <a:pt x="1488" y="1560"/>
                  </a:lnTo>
                  <a:lnTo>
                    <a:pt x="1452" y="1560"/>
                  </a:lnTo>
                  <a:lnTo>
                    <a:pt x="1416" y="1560"/>
                  </a:lnTo>
                  <a:lnTo>
                    <a:pt x="1380" y="1560"/>
                  </a:lnTo>
                  <a:lnTo>
                    <a:pt x="1284" y="1560"/>
                  </a:lnTo>
                  <a:lnTo>
                    <a:pt x="1164" y="1572"/>
                  </a:lnTo>
                  <a:lnTo>
                    <a:pt x="1068" y="1584"/>
                  </a:lnTo>
                  <a:lnTo>
                    <a:pt x="996" y="1584"/>
                  </a:lnTo>
                  <a:lnTo>
                    <a:pt x="924" y="1584"/>
                  </a:lnTo>
                  <a:lnTo>
                    <a:pt x="852" y="1596"/>
                  </a:lnTo>
                  <a:lnTo>
                    <a:pt x="804" y="1596"/>
                  </a:lnTo>
                  <a:lnTo>
                    <a:pt x="768" y="1608"/>
                  </a:lnTo>
                  <a:lnTo>
                    <a:pt x="732" y="1608"/>
                  </a:lnTo>
                  <a:lnTo>
                    <a:pt x="696" y="1608"/>
                  </a:lnTo>
                  <a:lnTo>
                    <a:pt x="660" y="1620"/>
                  </a:lnTo>
                  <a:lnTo>
                    <a:pt x="612" y="1632"/>
                  </a:lnTo>
                  <a:lnTo>
                    <a:pt x="564" y="1644"/>
                  </a:lnTo>
                  <a:lnTo>
                    <a:pt x="528" y="1656"/>
                  </a:lnTo>
                  <a:lnTo>
                    <a:pt x="492" y="1656"/>
                  </a:lnTo>
                  <a:lnTo>
                    <a:pt x="456" y="1668"/>
                  </a:lnTo>
                  <a:lnTo>
                    <a:pt x="420" y="1680"/>
                  </a:lnTo>
                  <a:lnTo>
                    <a:pt x="384" y="1692"/>
                  </a:lnTo>
                  <a:lnTo>
                    <a:pt x="348" y="1704"/>
                  </a:lnTo>
                  <a:lnTo>
                    <a:pt x="312" y="1716"/>
                  </a:lnTo>
                  <a:lnTo>
                    <a:pt x="276" y="1728"/>
                  </a:lnTo>
                  <a:lnTo>
                    <a:pt x="240" y="1752"/>
                  </a:lnTo>
                  <a:lnTo>
                    <a:pt x="204" y="1764"/>
                  </a:lnTo>
                  <a:lnTo>
                    <a:pt x="168" y="1788"/>
                  </a:lnTo>
                  <a:lnTo>
                    <a:pt x="132" y="1824"/>
                  </a:lnTo>
                  <a:lnTo>
                    <a:pt x="108" y="1860"/>
                  </a:lnTo>
                  <a:lnTo>
                    <a:pt x="84" y="1896"/>
                  </a:lnTo>
                  <a:lnTo>
                    <a:pt x="60" y="1932"/>
                  </a:lnTo>
                  <a:lnTo>
                    <a:pt x="48" y="1968"/>
                  </a:lnTo>
                  <a:lnTo>
                    <a:pt x="24" y="2004"/>
                  </a:lnTo>
                  <a:lnTo>
                    <a:pt x="12" y="2040"/>
                  </a:lnTo>
                  <a:lnTo>
                    <a:pt x="12" y="2076"/>
                  </a:lnTo>
                  <a:lnTo>
                    <a:pt x="12" y="2112"/>
                  </a:lnTo>
                  <a:lnTo>
                    <a:pt x="12" y="2148"/>
                  </a:lnTo>
                  <a:lnTo>
                    <a:pt x="12" y="2184"/>
                  </a:lnTo>
                  <a:lnTo>
                    <a:pt x="12" y="2220"/>
                  </a:lnTo>
                  <a:lnTo>
                    <a:pt x="12" y="2256"/>
                  </a:lnTo>
                  <a:lnTo>
                    <a:pt x="12" y="2292"/>
                  </a:lnTo>
                  <a:lnTo>
                    <a:pt x="24" y="2328"/>
                  </a:lnTo>
                  <a:lnTo>
                    <a:pt x="60" y="2352"/>
                  </a:lnTo>
                  <a:lnTo>
                    <a:pt x="96" y="2388"/>
                  </a:lnTo>
                  <a:lnTo>
                    <a:pt x="132" y="2412"/>
                  </a:lnTo>
                  <a:lnTo>
                    <a:pt x="168" y="2436"/>
                  </a:lnTo>
                  <a:lnTo>
                    <a:pt x="204" y="2448"/>
                  </a:lnTo>
                  <a:lnTo>
                    <a:pt x="240" y="2472"/>
                  </a:lnTo>
                  <a:lnTo>
                    <a:pt x="288" y="2484"/>
                  </a:lnTo>
                  <a:lnTo>
                    <a:pt x="372" y="2508"/>
                  </a:lnTo>
                  <a:lnTo>
                    <a:pt x="420" y="2520"/>
                  </a:lnTo>
                  <a:lnTo>
                    <a:pt x="468" y="2532"/>
                  </a:lnTo>
                  <a:lnTo>
                    <a:pt x="504" y="2544"/>
                  </a:lnTo>
                  <a:lnTo>
                    <a:pt x="540" y="2544"/>
                  </a:lnTo>
                  <a:lnTo>
                    <a:pt x="588" y="2556"/>
                  </a:lnTo>
                  <a:lnTo>
                    <a:pt x="636" y="2568"/>
                  </a:lnTo>
                  <a:lnTo>
                    <a:pt x="672" y="2568"/>
                  </a:lnTo>
                  <a:lnTo>
                    <a:pt x="744" y="2580"/>
                  </a:lnTo>
                  <a:lnTo>
                    <a:pt x="840" y="2580"/>
                  </a:lnTo>
                  <a:lnTo>
                    <a:pt x="936" y="2592"/>
                  </a:lnTo>
                  <a:lnTo>
                    <a:pt x="984" y="2604"/>
                  </a:lnTo>
                  <a:lnTo>
                    <a:pt x="1032" y="2616"/>
                  </a:lnTo>
                  <a:lnTo>
                    <a:pt x="1068" y="2616"/>
                  </a:lnTo>
                  <a:lnTo>
                    <a:pt x="1116" y="2616"/>
                  </a:lnTo>
                  <a:lnTo>
                    <a:pt x="1152" y="2616"/>
                  </a:lnTo>
                  <a:lnTo>
                    <a:pt x="1188" y="2628"/>
                  </a:lnTo>
                  <a:lnTo>
                    <a:pt x="1224" y="2628"/>
                  </a:lnTo>
                  <a:lnTo>
                    <a:pt x="1296" y="2628"/>
                  </a:lnTo>
                  <a:lnTo>
                    <a:pt x="1344" y="2640"/>
                  </a:lnTo>
                  <a:lnTo>
                    <a:pt x="1380" y="2640"/>
                  </a:lnTo>
                  <a:lnTo>
                    <a:pt x="1416" y="2640"/>
                  </a:lnTo>
                  <a:lnTo>
                    <a:pt x="1452" y="2640"/>
                  </a:lnTo>
                  <a:lnTo>
                    <a:pt x="1488" y="2640"/>
                  </a:lnTo>
                  <a:lnTo>
                    <a:pt x="1524" y="2640"/>
                  </a:lnTo>
                  <a:lnTo>
                    <a:pt x="1560" y="2628"/>
                  </a:lnTo>
                  <a:lnTo>
                    <a:pt x="1596" y="2616"/>
                  </a:lnTo>
                  <a:lnTo>
                    <a:pt x="1632" y="2616"/>
                  </a:lnTo>
                  <a:lnTo>
                    <a:pt x="1656" y="2580"/>
                  </a:lnTo>
                  <a:lnTo>
                    <a:pt x="1668" y="2544"/>
                  </a:lnTo>
                  <a:lnTo>
                    <a:pt x="1668" y="2508"/>
                  </a:lnTo>
                  <a:lnTo>
                    <a:pt x="1668" y="2472"/>
                  </a:lnTo>
                  <a:lnTo>
                    <a:pt x="1644" y="2436"/>
                  </a:lnTo>
                  <a:lnTo>
                    <a:pt x="1608" y="2412"/>
                  </a:lnTo>
                  <a:lnTo>
                    <a:pt x="1572" y="2388"/>
                  </a:lnTo>
                  <a:lnTo>
                    <a:pt x="1536" y="2376"/>
                  </a:lnTo>
                  <a:lnTo>
                    <a:pt x="1500" y="2364"/>
                  </a:lnTo>
                  <a:lnTo>
                    <a:pt x="1452" y="2364"/>
                  </a:lnTo>
                  <a:lnTo>
                    <a:pt x="1416" y="2352"/>
                  </a:lnTo>
                  <a:lnTo>
                    <a:pt x="1320" y="2352"/>
                  </a:lnTo>
                  <a:lnTo>
                    <a:pt x="1248" y="2352"/>
                  </a:lnTo>
                  <a:lnTo>
                    <a:pt x="1176" y="2352"/>
                  </a:lnTo>
                  <a:lnTo>
                    <a:pt x="1080" y="2352"/>
                  </a:lnTo>
                  <a:lnTo>
                    <a:pt x="1032" y="2352"/>
                  </a:lnTo>
                  <a:lnTo>
                    <a:pt x="984" y="2352"/>
                  </a:lnTo>
                  <a:lnTo>
                    <a:pt x="948" y="2364"/>
                  </a:lnTo>
                  <a:lnTo>
                    <a:pt x="912" y="2364"/>
                  </a:lnTo>
                  <a:lnTo>
                    <a:pt x="864" y="2376"/>
                  </a:lnTo>
                  <a:lnTo>
                    <a:pt x="828" y="2376"/>
                  </a:lnTo>
                  <a:lnTo>
                    <a:pt x="792" y="2376"/>
                  </a:lnTo>
                  <a:lnTo>
                    <a:pt x="744" y="2388"/>
                  </a:lnTo>
                  <a:lnTo>
                    <a:pt x="708" y="2388"/>
                  </a:lnTo>
                  <a:lnTo>
                    <a:pt x="660" y="2388"/>
                  </a:lnTo>
                  <a:lnTo>
                    <a:pt x="624" y="2388"/>
                  </a:lnTo>
                  <a:lnTo>
                    <a:pt x="576" y="2400"/>
                  </a:lnTo>
                  <a:lnTo>
                    <a:pt x="540" y="2400"/>
                  </a:lnTo>
                  <a:lnTo>
                    <a:pt x="492" y="2400"/>
                  </a:lnTo>
                  <a:lnTo>
                    <a:pt x="444" y="2412"/>
                  </a:lnTo>
                  <a:lnTo>
                    <a:pt x="408" y="2412"/>
                  </a:lnTo>
                  <a:lnTo>
                    <a:pt x="372" y="2424"/>
                  </a:lnTo>
                  <a:lnTo>
                    <a:pt x="336" y="2424"/>
                  </a:lnTo>
                  <a:lnTo>
                    <a:pt x="300" y="2436"/>
                  </a:lnTo>
                  <a:lnTo>
                    <a:pt x="264" y="2448"/>
                  </a:lnTo>
                  <a:lnTo>
                    <a:pt x="228" y="2460"/>
                  </a:lnTo>
                  <a:lnTo>
                    <a:pt x="192" y="2484"/>
                  </a:lnTo>
                  <a:lnTo>
                    <a:pt x="144" y="2508"/>
                  </a:lnTo>
                  <a:lnTo>
                    <a:pt x="120" y="2544"/>
                  </a:lnTo>
                  <a:lnTo>
                    <a:pt x="96" y="2580"/>
                  </a:lnTo>
                  <a:lnTo>
                    <a:pt x="72" y="2616"/>
                  </a:lnTo>
                  <a:lnTo>
                    <a:pt x="60" y="2652"/>
                  </a:lnTo>
                  <a:lnTo>
                    <a:pt x="48" y="2688"/>
                  </a:lnTo>
                  <a:lnTo>
                    <a:pt x="48" y="2724"/>
                  </a:lnTo>
                  <a:lnTo>
                    <a:pt x="48" y="2760"/>
                  </a:lnTo>
                  <a:lnTo>
                    <a:pt x="48" y="2796"/>
                  </a:lnTo>
                  <a:lnTo>
                    <a:pt x="48" y="2832"/>
                  </a:lnTo>
                  <a:lnTo>
                    <a:pt x="48" y="2868"/>
                  </a:lnTo>
                  <a:lnTo>
                    <a:pt x="72" y="2904"/>
                  </a:lnTo>
                </a:path>
              </a:pathLst>
            </a:custGeom>
            <a:noFill/>
            <a:ln w="50800" cap="rnd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Freeform 6"/>
            <p:cNvSpPr>
              <a:spLocks/>
            </p:cNvSpPr>
            <p:nvPr/>
          </p:nvSpPr>
          <p:spPr bwMode="auto">
            <a:xfrm>
              <a:off x="1092" y="1200"/>
              <a:ext cx="1669" cy="2905"/>
            </a:xfrm>
            <a:custGeom>
              <a:avLst/>
              <a:gdLst>
                <a:gd name="T0" fmla="*/ 1404 w 1669"/>
                <a:gd name="T1" fmla="*/ 0 h 2905"/>
                <a:gd name="T2" fmla="*/ 1200 w 1669"/>
                <a:gd name="T3" fmla="*/ 36 h 2905"/>
                <a:gd name="T4" fmla="*/ 984 w 1669"/>
                <a:gd name="T5" fmla="*/ 48 h 2905"/>
                <a:gd name="T6" fmla="*/ 780 w 1669"/>
                <a:gd name="T7" fmla="*/ 72 h 2905"/>
                <a:gd name="T8" fmla="*/ 528 w 1669"/>
                <a:gd name="T9" fmla="*/ 132 h 2905"/>
                <a:gd name="T10" fmla="*/ 288 w 1669"/>
                <a:gd name="T11" fmla="*/ 204 h 2905"/>
                <a:gd name="T12" fmla="*/ 72 w 1669"/>
                <a:gd name="T13" fmla="*/ 372 h 2905"/>
                <a:gd name="T14" fmla="*/ 0 w 1669"/>
                <a:gd name="T15" fmla="*/ 576 h 2905"/>
                <a:gd name="T16" fmla="*/ 72 w 1669"/>
                <a:gd name="T17" fmla="*/ 768 h 2905"/>
                <a:gd name="T18" fmla="*/ 336 w 1669"/>
                <a:gd name="T19" fmla="*/ 864 h 2905"/>
                <a:gd name="T20" fmla="*/ 696 w 1669"/>
                <a:gd name="T21" fmla="*/ 924 h 2905"/>
                <a:gd name="T22" fmla="*/ 1128 w 1669"/>
                <a:gd name="T23" fmla="*/ 984 h 2905"/>
                <a:gd name="T24" fmla="*/ 1488 w 1669"/>
                <a:gd name="T25" fmla="*/ 1020 h 2905"/>
                <a:gd name="T26" fmla="*/ 1620 w 1669"/>
                <a:gd name="T27" fmla="*/ 900 h 2905"/>
                <a:gd name="T28" fmla="*/ 1548 w 1669"/>
                <a:gd name="T29" fmla="*/ 732 h 2905"/>
                <a:gd name="T30" fmla="*/ 1356 w 1669"/>
                <a:gd name="T31" fmla="*/ 684 h 2905"/>
                <a:gd name="T32" fmla="*/ 1152 w 1669"/>
                <a:gd name="T33" fmla="*/ 684 h 2905"/>
                <a:gd name="T34" fmla="*/ 936 w 1669"/>
                <a:gd name="T35" fmla="*/ 720 h 2905"/>
                <a:gd name="T36" fmla="*/ 744 w 1669"/>
                <a:gd name="T37" fmla="*/ 744 h 2905"/>
                <a:gd name="T38" fmla="*/ 564 w 1669"/>
                <a:gd name="T39" fmla="*/ 792 h 2905"/>
                <a:gd name="T40" fmla="*/ 384 w 1669"/>
                <a:gd name="T41" fmla="*/ 876 h 2905"/>
                <a:gd name="T42" fmla="*/ 180 w 1669"/>
                <a:gd name="T43" fmla="*/ 1020 h 2905"/>
                <a:gd name="T44" fmla="*/ 48 w 1669"/>
                <a:gd name="T45" fmla="*/ 1212 h 2905"/>
                <a:gd name="T46" fmla="*/ 12 w 1669"/>
                <a:gd name="T47" fmla="*/ 1416 h 2905"/>
                <a:gd name="T48" fmla="*/ 48 w 1669"/>
                <a:gd name="T49" fmla="*/ 1596 h 2905"/>
                <a:gd name="T50" fmla="*/ 276 w 1669"/>
                <a:gd name="T51" fmla="*/ 1740 h 2905"/>
                <a:gd name="T52" fmla="*/ 684 w 1669"/>
                <a:gd name="T53" fmla="*/ 1812 h 2905"/>
                <a:gd name="T54" fmla="*/ 1092 w 1669"/>
                <a:gd name="T55" fmla="*/ 1860 h 2905"/>
                <a:gd name="T56" fmla="*/ 1416 w 1669"/>
                <a:gd name="T57" fmla="*/ 1884 h 2905"/>
                <a:gd name="T58" fmla="*/ 1596 w 1669"/>
                <a:gd name="T59" fmla="*/ 1836 h 2905"/>
                <a:gd name="T60" fmla="*/ 1644 w 1669"/>
                <a:gd name="T61" fmla="*/ 1656 h 2905"/>
                <a:gd name="T62" fmla="*/ 1488 w 1669"/>
                <a:gd name="T63" fmla="*/ 1560 h 2905"/>
                <a:gd name="T64" fmla="*/ 1164 w 1669"/>
                <a:gd name="T65" fmla="*/ 1572 h 2905"/>
                <a:gd name="T66" fmla="*/ 804 w 1669"/>
                <a:gd name="T67" fmla="*/ 1596 h 2905"/>
                <a:gd name="T68" fmla="*/ 612 w 1669"/>
                <a:gd name="T69" fmla="*/ 1632 h 2905"/>
                <a:gd name="T70" fmla="*/ 420 w 1669"/>
                <a:gd name="T71" fmla="*/ 1680 h 2905"/>
                <a:gd name="T72" fmla="*/ 240 w 1669"/>
                <a:gd name="T73" fmla="*/ 1752 h 2905"/>
                <a:gd name="T74" fmla="*/ 84 w 1669"/>
                <a:gd name="T75" fmla="*/ 1896 h 2905"/>
                <a:gd name="T76" fmla="*/ 12 w 1669"/>
                <a:gd name="T77" fmla="*/ 2076 h 2905"/>
                <a:gd name="T78" fmla="*/ 12 w 1669"/>
                <a:gd name="T79" fmla="*/ 2256 h 2905"/>
                <a:gd name="T80" fmla="*/ 132 w 1669"/>
                <a:gd name="T81" fmla="*/ 2412 h 2905"/>
                <a:gd name="T82" fmla="*/ 372 w 1669"/>
                <a:gd name="T83" fmla="*/ 2508 h 2905"/>
                <a:gd name="T84" fmla="*/ 588 w 1669"/>
                <a:gd name="T85" fmla="*/ 2556 h 2905"/>
                <a:gd name="T86" fmla="*/ 936 w 1669"/>
                <a:gd name="T87" fmla="*/ 2592 h 2905"/>
                <a:gd name="T88" fmla="*/ 1152 w 1669"/>
                <a:gd name="T89" fmla="*/ 2616 h 2905"/>
                <a:gd name="T90" fmla="*/ 1380 w 1669"/>
                <a:gd name="T91" fmla="*/ 2640 h 2905"/>
                <a:gd name="T92" fmla="*/ 1560 w 1669"/>
                <a:gd name="T93" fmla="*/ 2628 h 2905"/>
                <a:gd name="T94" fmla="*/ 1668 w 1669"/>
                <a:gd name="T95" fmla="*/ 2508 h 2905"/>
                <a:gd name="T96" fmla="*/ 1536 w 1669"/>
                <a:gd name="T97" fmla="*/ 2376 h 2905"/>
                <a:gd name="T98" fmla="*/ 1248 w 1669"/>
                <a:gd name="T99" fmla="*/ 2352 h 2905"/>
                <a:gd name="T100" fmla="*/ 948 w 1669"/>
                <a:gd name="T101" fmla="*/ 2364 h 2905"/>
                <a:gd name="T102" fmla="*/ 744 w 1669"/>
                <a:gd name="T103" fmla="*/ 2388 h 2905"/>
                <a:gd name="T104" fmla="*/ 540 w 1669"/>
                <a:gd name="T105" fmla="*/ 2400 h 2905"/>
                <a:gd name="T106" fmla="*/ 336 w 1669"/>
                <a:gd name="T107" fmla="*/ 2424 h 2905"/>
                <a:gd name="T108" fmla="*/ 144 w 1669"/>
                <a:gd name="T109" fmla="*/ 2508 h 2905"/>
                <a:gd name="T110" fmla="*/ 48 w 1669"/>
                <a:gd name="T111" fmla="*/ 2688 h 2905"/>
                <a:gd name="T112" fmla="*/ 48 w 1669"/>
                <a:gd name="T113" fmla="*/ 2868 h 29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69"/>
                <a:gd name="T172" fmla="*/ 0 h 2905"/>
                <a:gd name="T173" fmla="*/ 1669 w 1669"/>
                <a:gd name="T174" fmla="*/ 2905 h 29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69" h="2905">
                  <a:moveTo>
                    <a:pt x="1548" y="0"/>
                  </a:moveTo>
                  <a:lnTo>
                    <a:pt x="1512" y="0"/>
                  </a:lnTo>
                  <a:lnTo>
                    <a:pt x="1476" y="0"/>
                  </a:lnTo>
                  <a:lnTo>
                    <a:pt x="1440" y="0"/>
                  </a:lnTo>
                  <a:lnTo>
                    <a:pt x="1404" y="0"/>
                  </a:lnTo>
                  <a:lnTo>
                    <a:pt x="1368" y="0"/>
                  </a:lnTo>
                  <a:lnTo>
                    <a:pt x="1332" y="12"/>
                  </a:lnTo>
                  <a:lnTo>
                    <a:pt x="1296" y="24"/>
                  </a:lnTo>
                  <a:lnTo>
                    <a:pt x="1248" y="24"/>
                  </a:lnTo>
                  <a:lnTo>
                    <a:pt x="1200" y="36"/>
                  </a:lnTo>
                  <a:lnTo>
                    <a:pt x="1164" y="36"/>
                  </a:lnTo>
                  <a:lnTo>
                    <a:pt x="1116" y="36"/>
                  </a:lnTo>
                  <a:lnTo>
                    <a:pt x="1080" y="36"/>
                  </a:lnTo>
                  <a:lnTo>
                    <a:pt x="1032" y="36"/>
                  </a:lnTo>
                  <a:lnTo>
                    <a:pt x="984" y="48"/>
                  </a:lnTo>
                  <a:lnTo>
                    <a:pt x="948" y="48"/>
                  </a:lnTo>
                  <a:lnTo>
                    <a:pt x="900" y="60"/>
                  </a:lnTo>
                  <a:lnTo>
                    <a:pt x="864" y="60"/>
                  </a:lnTo>
                  <a:lnTo>
                    <a:pt x="828" y="72"/>
                  </a:lnTo>
                  <a:lnTo>
                    <a:pt x="780" y="72"/>
                  </a:lnTo>
                  <a:lnTo>
                    <a:pt x="744" y="84"/>
                  </a:lnTo>
                  <a:lnTo>
                    <a:pt x="696" y="96"/>
                  </a:lnTo>
                  <a:lnTo>
                    <a:pt x="648" y="108"/>
                  </a:lnTo>
                  <a:lnTo>
                    <a:pt x="576" y="120"/>
                  </a:lnTo>
                  <a:lnTo>
                    <a:pt x="528" y="132"/>
                  </a:lnTo>
                  <a:lnTo>
                    <a:pt x="492" y="144"/>
                  </a:lnTo>
                  <a:lnTo>
                    <a:pt x="444" y="156"/>
                  </a:lnTo>
                  <a:lnTo>
                    <a:pt x="408" y="180"/>
                  </a:lnTo>
                  <a:lnTo>
                    <a:pt x="360" y="192"/>
                  </a:lnTo>
                  <a:lnTo>
                    <a:pt x="288" y="204"/>
                  </a:lnTo>
                  <a:lnTo>
                    <a:pt x="216" y="228"/>
                  </a:lnTo>
                  <a:lnTo>
                    <a:pt x="168" y="252"/>
                  </a:lnTo>
                  <a:lnTo>
                    <a:pt x="132" y="264"/>
                  </a:lnTo>
                  <a:lnTo>
                    <a:pt x="96" y="300"/>
                  </a:lnTo>
                  <a:lnTo>
                    <a:pt x="72" y="372"/>
                  </a:lnTo>
                  <a:lnTo>
                    <a:pt x="36" y="420"/>
                  </a:lnTo>
                  <a:lnTo>
                    <a:pt x="24" y="456"/>
                  </a:lnTo>
                  <a:lnTo>
                    <a:pt x="12" y="492"/>
                  </a:lnTo>
                  <a:lnTo>
                    <a:pt x="0" y="540"/>
                  </a:lnTo>
                  <a:lnTo>
                    <a:pt x="0" y="576"/>
                  </a:lnTo>
                  <a:lnTo>
                    <a:pt x="0" y="624"/>
                  </a:lnTo>
                  <a:lnTo>
                    <a:pt x="0" y="660"/>
                  </a:lnTo>
                  <a:lnTo>
                    <a:pt x="24" y="696"/>
                  </a:lnTo>
                  <a:lnTo>
                    <a:pt x="36" y="732"/>
                  </a:lnTo>
                  <a:lnTo>
                    <a:pt x="72" y="768"/>
                  </a:lnTo>
                  <a:lnTo>
                    <a:pt x="120" y="792"/>
                  </a:lnTo>
                  <a:lnTo>
                    <a:pt x="156" y="816"/>
                  </a:lnTo>
                  <a:lnTo>
                    <a:pt x="192" y="828"/>
                  </a:lnTo>
                  <a:lnTo>
                    <a:pt x="240" y="852"/>
                  </a:lnTo>
                  <a:lnTo>
                    <a:pt x="336" y="864"/>
                  </a:lnTo>
                  <a:lnTo>
                    <a:pt x="384" y="888"/>
                  </a:lnTo>
                  <a:lnTo>
                    <a:pt x="456" y="900"/>
                  </a:lnTo>
                  <a:lnTo>
                    <a:pt x="528" y="912"/>
                  </a:lnTo>
                  <a:lnTo>
                    <a:pt x="600" y="912"/>
                  </a:lnTo>
                  <a:lnTo>
                    <a:pt x="696" y="924"/>
                  </a:lnTo>
                  <a:lnTo>
                    <a:pt x="768" y="936"/>
                  </a:lnTo>
                  <a:lnTo>
                    <a:pt x="864" y="948"/>
                  </a:lnTo>
                  <a:lnTo>
                    <a:pt x="960" y="960"/>
                  </a:lnTo>
                  <a:lnTo>
                    <a:pt x="1032" y="972"/>
                  </a:lnTo>
                  <a:lnTo>
                    <a:pt x="1128" y="984"/>
                  </a:lnTo>
                  <a:lnTo>
                    <a:pt x="1224" y="996"/>
                  </a:lnTo>
                  <a:lnTo>
                    <a:pt x="1320" y="996"/>
                  </a:lnTo>
                  <a:lnTo>
                    <a:pt x="1392" y="1008"/>
                  </a:lnTo>
                  <a:lnTo>
                    <a:pt x="1440" y="1020"/>
                  </a:lnTo>
                  <a:lnTo>
                    <a:pt x="1488" y="1020"/>
                  </a:lnTo>
                  <a:lnTo>
                    <a:pt x="1536" y="1020"/>
                  </a:lnTo>
                  <a:lnTo>
                    <a:pt x="1572" y="1008"/>
                  </a:lnTo>
                  <a:lnTo>
                    <a:pt x="1596" y="972"/>
                  </a:lnTo>
                  <a:lnTo>
                    <a:pt x="1620" y="936"/>
                  </a:lnTo>
                  <a:lnTo>
                    <a:pt x="1620" y="900"/>
                  </a:lnTo>
                  <a:lnTo>
                    <a:pt x="1620" y="864"/>
                  </a:lnTo>
                  <a:lnTo>
                    <a:pt x="1620" y="828"/>
                  </a:lnTo>
                  <a:lnTo>
                    <a:pt x="1608" y="792"/>
                  </a:lnTo>
                  <a:lnTo>
                    <a:pt x="1584" y="756"/>
                  </a:lnTo>
                  <a:lnTo>
                    <a:pt x="1548" y="732"/>
                  </a:lnTo>
                  <a:lnTo>
                    <a:pt x="1512" y="708"/>
                  </a:lnTo>
                  <a:lnTo>
                    <a:pt x="1476" y="696"/>
                  </a:lnTo>
                  <a:lnTo>
                    <a:pt x="1440" y="696"/>
                  </a:lnTo>
                  <a:lnTo>
                    <a:pt x="1392" y="696"/>
                  </a:lnTo>
                  <a:lnTo>
                    <a:pt x="1356" y="684"/>
                  </a:lnTo>
                  <a:lnTo>
                    <a:pt x="1320" y="684"/>
                  </a:lnTo>
                  <a:lnTo>
                    <a:pt x="1284" y="684"/>
                  </a:lnTo>
                  <a:lnTo>
                    <a:pt x="1236" y="684"/>
                  </a:lnTo>
                  <a:lnTo>
                    <a:pt x="1200" y="684"/>
                  </a:lnTo>
                  <a:lnTo>
                    <a:pt x="1152" y="684"/>
                  </a:lnTo>
                  <a:lnTo>
                    <a:pt x="1116" y="684"/>
                  </a:lnTo>
                  <a:lnTo>
                    <a:pt x="1068" y="696"/>
                  </a:lnTo>
                  <a:lnTo>
                    <a:pt x="1032" y="696"/>
                  </a:lnTo>
                  <a:lnTo>
                    <a:pt x="984" y="708"/>
                  </a:lnTo>
                  <a:lnTo>
                    <a:pt x="936" y="720"/>
                  </a:lnTo>
                  <a:lnTo>
                    <a:pt x="888" y="720"/>
                  </a:lnTo>
                  <a:lnTo>
                    <a:pt x="852" y="732"/>
                  </a:lnTo>
                  <a:lnTo>
                    <a:pt x="816" y="732"/>
                  </a:lnTo>
                  <a:lnTo>
                    <a:pt x="780" y="744"/>
                  </a:lnTo>
                  <a:lnTo>
                    <a:pt x="744" y="744"/>
                  </a:lnTo>
                  <a:lnTo>
                    <a:pt x="708" y="756"/>
                  </a:lnTo>
                  <a:lnTo>
                    <a:pt x="672" y="768"/>
                  </a:lnTo>
                  <a:lnTo>
                    <a:pt x="636" y="780"/>
                  </a:lnTo>
                  <a:lnTo>
                    <a:pt x="600" y="792"/>
                  </a:lnTo>
                  <a:lnTo>
                    <a:pt x="564" y="792"/>
                  </a:lnTo>
                  <a:lnTo>
                    <a:pt x="528" y="816"/>
                  </a:lnTo>
                  <a:lnTo>
                    <a:pt x="492" y="828"/>
                  </a:lnTo>
                  <a:lnTo>
                    <a:pt x="456" y="840"/>
                  </a:lnTo>
                  <a:lnTo>
                    <a:pt x="420" y="864"/>
                  </a:lnTo>
                  <a:lnTo>
                    <a:pt x="384" y="876"/>
                  </a:lnTo>
                  <a:lnTo>
                    <a:pt x="348" y="888"/>
                  </a:lnTo>
                  <a:lnTo>
                    <a:pt x="300" y="912"/>
                  </a:lnTo>
                  <a:lnTo>
                    <a:pt x="252" y="948"/>
                  </a:lnTo>
                  <a:lnTo>
                    <a:pt x="216" y="984"/>
                  </a:lnTo>
                  <a:lnTo>
                    <a:pt x="180" y="1020"/>
                  </a:lnTo>
                  <a:lnTo>
                    <a:pt x="144" y="1056"/>
                  </a:lnTo>
                  <a:lnTo>
                    <a:pt x="108" y="1104"/>
                  </a:lnTo>
                  <a:lnTo>
                    <a:pt x="84" y="1140"/>
                  </a:lnTo>
                  <a:lnTo>
                    <a:pt x="72" y="1176"/>
                  </a:lnTo>
                  <a:lnTo>
                    <a:pt x="48" y="1212"/>
                  </a:lnTo>
                  <a:lnTo>
                    <a:pt x="48" y="1248"/>
                  </a:lnTo>
                  <a:lnTo>
                    <a:pt x="24" y="1284"/>
                  </a:lnTo>
                  <a:lnTo>
                    <a:pt x="24" y="1332"/>
                  </a:lnTo>
                  <a:lnTo>
                    <a:pt x="12" y="1368"/>
                  </a:lnTo>
                  <a:lnTo>
                    <a:pt x="12" y="1416"/>
                  </a:lnTo>
                  <a:lnTo>
                    <a:pt x="12" y="1452"/>
                  </a:lnTo>
                  <a:lnTo>
                    <a:pt x="12" y="1488"/>
                  </a:lnTo>
                  <a:lnTo>
                    <a:pt x="12" y="1524"/>
                  </a:lnTo>
                  <a:lnTo>
                    <a:pt x="24" y="1560"/>
                  </a:lnTo>
                  <a:lnTo>
                    <a:pt x="48" y="1596"/>
                  </a:lnTo>
                  <a:lnTo>
                    <a:pt x="60" y="1632"/>
                  </a:lnTo>
                  <a:lnTo>
                    <a:pt x="96" y="1668"/>
                  </a:lnTo>
                  <a:lnTo>
                    <a:pt x="132" y="1692"/>
                  </a:lnTo>
                  <a:lnTo>
                    <a:pt x="228" y="1716"/>
                  </a:lnTo>
                  <a:lnTo>
                    <a:pt x="276" y="1740"/>
                  </a:lnTo>
                  <a:lnTo>
                    <a:pt x="348" y="1752"/>
                  </a:lnTo>
                  <a:lnTo>
                    <a:pt x="420" y="1764"/>
                  </a:lnTo>
                  <a:lnTo>
                    <a:pt x="516" y="1788"/>
                  </a:lnTo>
                  <a:lnTo>
                    <a:pt x="588" y="1800"/>
                  </a:lnTo>
                  <a:lnTo>
                    <a:pt x="684" y="1812"/>
                  </a:lnTo>
                  <a:lnTo>
                    <a:pt x="804" y="1824"/>
                  </a:lnTo>
                  <a:lnTo>
                    <a:pt x="876" y="1836"/>
                  </a:lnTo>
                  <a:lnTo>
                    <a:pt x="948" y="1848"/>
                  </a:lnTo>
                  <a:lnTo>
                    <a:pt x="1020" y="1848"/>
                  </a:lnTo>
                  <a:lnTo>
                    <a:pt x="1092" y="1860"/>
                  </a:lnTo>
                  <a:lnTo>
                    <a:pt x="1164" y="1872"/>
                  </a:lnTo>
                  <a:lnTo>
                    <a:pt x="1236" y="1872"/>
                  </a:lnTo>
                  <a:lnTo>
                    <a:pt x="1284" y="1872"/>
                  </a:lnTo>
                  <a:lnTo>
                    <a:pt x="1380" y="1884"/>
                  </a:lnTo>
                  <a:lnTo>
                    <a:pt x="1416" y="1884"/>
                  </a:lnTo>
                  <a:lnTo>
                    <a:pt x="1452" y="1884"/>
                  </a:lnTo>
                  <a:lnTo>
                    <a:pt x="1488" y="1884"/>
                  </a:lnTo>
                  <a:lnTo>
                    <a:pt x="1524" y="1872"/>
                  </a:lnTo>
                  <a:lnTo>
                    <a:pt x="1560" y="1860"/>
                  </a:lnTo>
                  <a:lnTo>
                    <a:pt x="1596" y="1836"/>
                  </a:lnTo>
                  <a:lnTo>
                    <a:pt x="1632" y="1800"/>
                  </a:lnTo>
                  <a:lnTo>
                    <a:pt x="1644" y="1764"/>
                  </a:lnTo>
                  <a:lnTo>
                    <a:pt x="1644" y="1728"/>
                  </a:lnTo>
                  <a:lnTo>
                    <a:pt x="1644" y="1692"/>
                  </a:lnTo>
                  <a:lnTo>
                    <a:pt x="1644" y="1656"/>
                  </a:lnTo>
                  <a:lnTo>
                    <a:pt x="1632" y="1620"/>
                  </a:lnTo>
                  <a:lnTo>
                    <a:pt x="1596" y="1584"/>
                  </a:lnTo>
                  <a:lnTo>
                    <a:pt x="1560" y="1572"/>
                  </a:lnTo>
                  <a:lnTo>
                    <a:pt x="1524" y="1560"/>
                  </a:lnTo>
                  <a:lnTo>
                    <a:pt x="1488" y="1560"/>
                  </a:lnTo>
                  <a:lnTo>
                    <a:pt x="1452" y="1560"/>
                  </a:lnTo>
                  <a:lnTo>
                    <a:pt x="1416" y="1560"/>
                  </a:lnTo>
                  <a:lnTo>
                    <a:pt x="1380" y="1560"/>
                  </a:lnTo>
                  <a:lnTo>
                    <a:pt x="1284" y="1560"/>
                  </a:lnTo>
                  <a:lnTo>
                    <a:pt x="1164" y="1572"/>
                  </a:lnTo>
                  <a:lnTo>
                    <a:pt x="1068" y="1584"/>
                  </a:lnTo>
                  <a:lnTo>
                    <a:pt x="996" y="1584"/>
                  </a:lnTo>
                  <a:lnTo>
                    <a:pt x="924" y="1584"/>
                  </a:lnTo>
                  <a:lnTo>
                    <a:pt x="852" y="1596"/>
                  </a:lnTo>
                  <a:lnTo>
                    <a:pt x="804" y="1596"/>
                  </a:lnTo>
                  <a:lnTo>
                    <a:pt x="768" y="1608"/>
                  </a:lnTo>
                  <a:lnTo>
                    <a:pt x="732" y="1608"/>
                  </a:lnTo>
                  <a:lnTo>
                    <a:pt x="696" y="1608"/>
                  </a:lnTo>
                  <a:lnTo>
                    <a:pt x="660" y="1620"/>
                  </a:lnTo>
                  <a:lnTo>
                    <a:pt x="612" y="1632"/>
                  </a:lnTo>
                  <a:lnTo>
                    <a:pt x="564" y="1644"/>
                  </a:lnTo>
                  <a:lnTo>
                    <a:pt x="528" y="1656"/>
                  </a:lnTo>
                  <a:lnTo>
                    <a:pt x="492" y="1656"/>
                  </a:lnTo>
                  <a:lnTo>
                    <a:pt x="456" y="1668"/>
                  </a:lnTo>
                  <a:lnTo>
                    <a:pt x="420" y="1680"/>
                  </a:lnTo>
                  <a:lnTo>
                    <a:pt x="384" y="1692"/>
                  </a:lnTo>
                  <a:lnTo>
                    <a:pt x="348" y="1704"/>
                  </a:lnTo>
                  <a:lnTo>
                    <a:pt x="312" y="1716"/>
                  </a:lnTo>
                  <a:lnTo>
                    <a:pt x="276" y="1728"/>
                  </a:lnTo>
                  <a:lnTo>
                    <a:pt x="240" y="1752"/>
                  </a:lnTo>
                  <a:lnTo>
                    <a:pt x="204" y="1764"/>
                  </a:lnTo>
                  <a:lnTo>
                    <a:pt x="168" y="1788"/>
                  </a:lnTo>
                  <a:lnTo>
                    <a:pt x="132" y="1824"/>
                  </a:lnTo>
                  <a:lnTo>
                    <a:pt x="108" y="1860"/>
                  </a:lnTo>
                  <a:lnTo>
                    <a:pt x="84" y="1896"/>
                  </a:lnTo>
                  <a:lnTo>
                    <a:pt x="60" y="1932"/>
                  </a:lnTo>
                  <a:lnTo>
                    <a:pt x="48" y="1968"/>
                  </a:lnTo>
                  <a:lnTo>
                    <a:pt x="24" y="2004"/>
                  </a:lnTo>
                  <a:lnTo>
                    <a:pt x="12" y="2040"/>
                  </a:lnTo>
                  <a:lnTo>
                    <a:pt x="12" y="2076"/>
                  </a:lnTo>
                  <a:lnTo>
                    <a:pt x="12" y="2112"/>
                  </a:lnTo>
                  <a:lnTo>
                    <a:pt x="12" y="2148"/>
                  </a:lnTo>
                  <a:lnTo>
                    <a:pt x="12" y="2184"/>
                  </a:lnTo>
                  <a:lnTo>
                    <a:pt x="12" y="2220"/>
                  </a:lnTo>
                  <a:lnTo>
                    <a:pt x="12" y="2256"/>
                  </a:lnTo>
                  <a:lnTo>
                    <a:pt x="12" y="2292"/>
                  </a:lnTo>
                  <a:lnTo>
                    <a:pt x="24" y="2328"/>
                  </a:lnTo>
                  <a:lnTo>
                    <a:pt x="60" y="2352"/>
                  </a:lnTo>
                  <a:lnTo>
                    <a:pt x="96" y="2388"/>
                  </a:lnTo>
                  <a:lnTo>
                    <a:pt x="132" y="2412"/>
                  </a:lnTo>
                  <a:lnTo>
                    <a:pt x="168" y="2436"/>
                  </a:lnTo>
                  <a:lnTo>
                    <a:pt x="204" y="2448"/>
                  </a:lnTo>
                  <a:lnTo>
                    <a:pt x="240" y="2472"/>
                  </a:lnTo>
                  <a:lnTo>
                    <a:pt x="288" y="2484"/>
                  </a:lnTo>
                  <a:lnTo>
                    <a:pt x="372" y="2508"/>
                  </a:lnTo>
                  <a:lnTo>
                    <a:pt x="420" y="2520"/>
                  </a:lnTo>
                  <a:lnTo>
                    <a:pt x="468" y="2532"/>
                  </a:lnTo>
                  <a:lnTo>
                    <a:pt x="504" y="2544"/>
                  </a:lnTo>
                  <a:lnTo>
                    <a:pt x="540" y="2544"/>
                  </a:lnTo>
                  <a:lnTo>
                    <a:pt x="588" y="2556"/>
                  </a:lnTo>
                  <a:lnTo>
                    <a:pt x="636" y="2568"/>
                  </a:lnTo>
                  <a:lnTo>
                    <a:pt x="672" y="2568"/>
                  </a:lnTo>
                  <a:lnTo>
                    <a:pt x="744" y="2580"/>
                  </a:lnTo>
                  <a:lnTo>
                    <a:pt x="840" y="2580"/>
                  </a:lnTo>
                  <a:lnTo>
                    <a:pt x="936" y="2592"/>
                  </a:lnTo>
                  <a:lnTo>
                    <a:pt x="984" y="2604"/>
                  </a:lnTo>
                  <a:lnTo>
                    <a:pt x="1032" y="2616"/>
                  </a:lnTo>
                  <a:lnTo>
                    <a:pt x="1068" y="2616"/>
                  </a:lnTo>
                  <a:lnTo>
                    <a:pt x="1116" y="2616"/>
                  </a:lnTo>
                  <a:lnTo>
                    <a:pt x="1152" y="2616"/>
                  </a:lnTo>
                  <a:lnTo>
                    <a:pt x="1188" y="2628"/>
                  </a:lnTo>
                  <a:lnTo>
                    <a:pt x="1224" y="2628"/>
                  </a:lnTo>
                  <a:lnTo>
                    <a:pt x="1296" y="2628"/>
                  </a:lnTo>
                  <a:lnTo>
                    <a:pt x="1344" y="2640"/>
                  </a:lnTo>
                  <a:lnTo>
                    <a:pt x="1380" y="2640"/>
                  </a:lnTo>
                  <a:lnTo>
                    <a:pt x="1416" y="2640"/>
                  </a:lnTo>
                  <a:lnTo>
                    <a:pt x="1452" y="2640"/>
                  </a:lnTo>
                  <a:lnTo>
                    <a:pt x="1488" y="2640"/>
                  </a:lnTo>
                  <a:lnTo>
                    <a:pt x="1524" y="2640"/>
                  </a:lnTo>
                  <a:lnTo>
                    <a:pt x="1560" y="2628"/>
                  </a:lnTo>
                  <a:lnTo>
                    <a:pt x="1596" y="2616"/>
                  </a:lnTo>
                  <a:lnTo>
                    <a:pt x="1632" y="2616"/>
                  </a:lnTo>
                  <a:lnTo>
                    <a:pt x="1656" y="2580"/>
                  </a:lnTo>
                  <a:lnTo>
                    <a:pt x="1668" y="2544"/>
                  </a:lnTo>
                  <a:lnTo>
                    <a:pt x="1668" y="2508"/>
                  </a:lnTo>
                  <a:lnTo>
                    <a:pt x="1668" y="2472"/>
                  </a:lnTo>
                  <a:lnTo>
                    <a:pt x="1644" y="2436"/>
                  </a:lnTo>
                  <a:lnTo>
                    <a:pt x="1608" y="2412"/>
                  </a:lnTo>
                  <a:lnTo>
                    <a:pt x="1572" y="2388"/>
                  </a:lnTo>
                  <a:lnTo>
                    <a:pt x="1536" y="2376"/>
                  </a:lnTo>
                  <a:lnTo>
                    <a:pt x="1500" y="2364"/>
                  </a:lnTo>
                  <a:lnTo>
                    <a:pt x="1452" y="2364"/>
                  </a:lnTo>
                  <a:lnTo>
                    <a:pt x="1416" y="2352"/>
                  </a:lnTo>
                  <a:lnTo>
                    <a:pt x="1320" y="2352"/>
                  </a:lnTo>
                  <a:lnTo>
                    <a:pt x="1248" y="2352"/>
                  </a:lnTo>
                  <a:lnTo>
                    <a:pt x="1176" y="2352"/>
                  </a:lnTo>
                  <a:lnTo>
                    <a:pt x="1080" y="2352"/>
                  </a:lnTo>
                  <a:lnTo>
                    <a:pt x="1032" y="2352"/>
                  </a:lnTo>
                  <a:lnTo>
                    <a:pt x="984" y="2352"/>
                  </a:lnTo>
                  <a:lnTo>
                    <a:pt x="948" y="2364"/>
                  </a:lnTo>
                  <a:lnTo>
                    <a:pt x="912" y="2364"/>
                  </a:lnTo>
                  <a:lnTo>
                    <a:pt x="864" y="2376"/>
                  </a:lnTo>
                  <a:lnTo>
                    <a:pt x="828" y="2376"/>
                  </a:lnTo>
                  <a:lnTo>
                    <a:pt x="792" y="2376"/>
                  </a:lnTo>
                  <a:lnTo>
                    <a:pt x="744" y="2388"/>
                  </a:lnTo>
                  <a:lnTo>
                    <a:pt x="708" y="2388"/>
                  </a:lnTo>
                  <a:lnTo>
                    <a:pt x="660" y="2388"/>
                  </a:lnTo>
                  <a:lnTo>
                    <a:pt x="624" y="2388"/>
                  </a:lnTo>
                  <a:lnTo>
                    <a:pt x="576" y="2400"/>
                  </a:lnTo>
                  <a:lnTo>
                    <a:pt x="540" y="2400"/>
                  </a:lnTo>
                  <a:lnTo>
                    <a:pt x="492" y="2400"/>
                  </a:lnTo>
                  <a:lnTo>
                    <a:pt x="444" y="2412"/>
                  </a:lnTo>
                  <a:lnTo>
                    <a:pt x="408" y="2412"/>
                  </a:lnTo>
                  <a:lnTo>
                    <a:pt x="372" y="2424"/>
                  </a:lnTo>
                  <a:lnTo>
                    <a:pt x="336" y="2424"/>
                  </a:lnTo>
                  <a:lnTo>
                    <a:pt x="300" y="2436"/>
                  </a:lnTo>
                  <a:lnTo>
                    <a:pt x="264" y="2448"/>
                  </a:lnTo>
                  <a:lnTo>
                    <a:pt x="228" y="2460"/>
                  </a:lnTo>
                  <a:lnTo>
                    <a:pt x="192" y="2484"/>
                  </a:lnTo>
                  <a:lnTo>
                    <a:pt x="144" y="2508"/>
                  </a:lnTo>
                  <a:lnTo>
                    <a:pt x="120" y="2544"/>
                  </a:lnTo>
                  <a:lnTo>
                    <a:pt x="96" y="2580"/>
                  </a:lnTo>
                  <a:lnTo>
                    <a:pt x="72" y="2616"/>
                  </a:lnTo>
                  <a:lnTo>
                    <a:pt x="60" y="2652"/>
                  </a:lnTo>
                  <a:lnTo>
                    <a:pt x="48" y="2688"/>
                  </a:lnTo>
                  <a:lnTo>
                    <a:pt x="48" y="2724"/>
                  </a:lnTo>
                  <a:lnTo>
                    <a:pt x="48" y="2760"/>
                  </a:lnTo>
                  <a:lnTo>
                    <a:pt x="48" y="2796"/>
                  </a:lnTo>
                  <a:lnTo>
                    <a:pt x="48" y="2832"/>
                  </a:lnTo>
                  <a:lnTo>
                    <a:pt x="48" y="2868"/>
                  </a:lnTo>
                  <a:lnTo>
                    <a:pt x="72" y="2904"/>
                  </a:lnTo>
                </a:path>
              </a:pathLst>
            </a:custGeom>
            <a:noFill/>
            <a:ln w="50800" cap="rnd">
              <a:solidFill>
                <a:srgbClr val="9234D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953000" y="1676400"/>
            <a:ext cx="1371600" cy="4826000"/>
            <a:chOff x="3456" y="1072"/>
            <a:chExt cx="864" cy="3040"/>
          </a:xfrm>
        </p:grpSpPr>
        <p:sp>
          <p:nvSpPr>
            <p:cNvPr id="24590" name="Line 8"/>
            <p:cNvSpPr>
              <a:spLocks noChangeShapeType="1"/>
            </p:cNvSpPr>
            <p:nvPr/>
          </p:nvSpPr>
          <p:spPr bwMode="auto">
            <a:xfrm>
              <a:off x="3456" y="1072"/>
              <a:ext cx="0" cy="30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Line 9"/>
            <p:cNvSpPr>
              <a:spLocks noChangeShapeType="1"/>
            </p:cNvSpPr>
            <p:nvPr/>
          </p:nvSpPr>
          <p:spPr bwMode="auto">
            <a:xfrm>
              <a:off x="4320" y="1072"/>
              <a:ext cx="0" cy="30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Line 10"/>
            <p:cNvSpPr>
              <a:spLocks noChangeShapeType="1"/>
            </p:cNvSpPr>
            <p:nvPr/>
          </p:nvSpPr>
          <p:spPr bwMode="auto">
            <a:xfrm>
              <a:off x="3472" y="1248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Line 11"/>
            <p:cNvSpPr>
              <a:spLocks noChangeShapeType="1"/>
            </p:cNvSpPr>
            <p:nvPr/>
          </p:nvSpPr>
          <p:spPr bwMode="auto">
            <a:xfrm>
              <a:off x="3472" y="1632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12"/>
            <p:cNvSpPr>
              <a:spLocks noChangeShapeType="1"/>
            </p:cNvSpPr>
            <p:nvPr/>
          </p:nvSpPr>
          <p:spPr bwMode="auto">
            <a:xfrm>
              <a:off x="3472" y="2400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Line 13"/>
            <p:cNvSpPr>
              <a:spLocks noChangeShapeType="1"/>
            </p:cNvSpPr>
            <p:nvPr/>
          </p:nvSpPr>
          <p:spPr bwMode="auto">
            <a:xfrm>
              <a:off x="3472" y="2016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Line 14"/>
            <p:cNvSpPr>
              <a:spLocks noChangeShapeType="1"/>
            </p:cNvSpPr>
            <p:nvPr/>
          </p:nvSpPr>
          <p:spPr bwMode="auto">
            <a:xfrm>
              <a:off x="3472" y="2784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Line 15"/>
            <p:cNvSpPr>
              <a:spLocks noChangeShapeType="1"/>
            </p:cNvSpPr>
            <p:nvPr/>
          </p:nvSpPr>
          <p:spPr bwMode="auto">
            <a:xfrm>
              <a:off x="3472" y="3936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Line 16"/>
            <p:cNvSpPr>
              <a:spLocks noChangeShapeType="1"/>
            </p:cNvSpPr>
            <p:nvPr/>
          </p:nvSpPr>
          <p:spPr bwMode="auto">
            <a:xfrm>
              <a:off x="3472" y="3552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Line 17"/>
            <p:cNvSpPr>
              <a:spLocks noChangeShapeType="1"/>
            </p:cNvSpPr>
            <p:nvPr/>
          </p:nvSpPr>
          <p:spPr bwMode="auto">
            <a:xfrm>
              <a:off x="3472" y="3168"/>
              <a:ext cx="8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715000" y="1828800"/>
            <a:ext cx="3003550" cy="1343025"/>
            <a:chOff x="3904" y="1186"/>
            <a:chExt cx="1892" cy="846"/>
          </a:xfrm>
        </p:grpSpPr>
        <p:sp>
          <p:nvSpPr>
            <p:cNvPr id="24587" name="Line 19"/>
            <p:cNvSpPr>
              <a:spLocks noChangeShapeType="1"/>
            </p:cNvSpPr>
            <p:nvPr/>
          </p:nvSpPr>
          <p:spPr bwMode="auto">
            <a:xfrm flipV="1">
              <a:off x="3904" y="1520"/>
              <a:ext cx="592" cy="5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4407" y="1618"/>
              <a:ext cx="1389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Nitrogenous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Base (A,T,G or C)</a:t>
              </a:r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4359" y="1186"/>
              <a:ext cx="13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“Rungs of ladder”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6400800" y="4191000"/>
            <a:ext cx="2182813" cy="1628775"/>
            <a:chOff x="4336" y="2626"/>
            <a:chExt cx="1375" cy="1026"/>
          </a:xfrm>
        </p:grpSpPr>
        <p:sp>
          <p:nvSpPr>
            <p:cNvPr id="24584" name="Line 23"/>
            <p:cNvSpPr>
              <a:spLocks noChangeShapeType="1"/>
            </p:cNvSpPr>
            <p:nvPr/>
          </p:nvSpPr>
          <p:spPr bwMode="auto">
            <a:xfrm flipV="1">
              <a:off x="4336" y="2816"/>
              <a:ext cx="592" cy="5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4455" y="2626"/>
              <a:ext cx="125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“Legs of ladder”</a:t>
              </a:r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4455" y="3250"/>
              <a:ext cx="1216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Phosphate &amp;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00279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+mn-cs"/>
                </a:rPr>
                <a:t>Sugar Backbone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07C8FB-AA72-4F40-A9EA-EEB58E29A089}" type="slidenum">
              <a:rPr lang="en-US" sz="1400">
                <a:latin typeface="Times New Roman" pitchFamily="18" charset="0"/>
              </a:rPr>
              <a:pPr algn="r"/>
              <a:t>9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2163" y="39688"/>
            <a:ext cx="7570787" cy="1036637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6000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DNA</a:t>
            </a:r>
            <a:endParaRPr lang="en-US" sz="6000" smtClean="0">
              <a:solidFill>
                <a:srgbClr val="B50069"/>
              </a:solidFill>
              <a:latin typeface="Century Gothic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600200"/>
            <a:ext cx="7883525" cy="4495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latin typeface="Century Gothic" pitchFamily="34" charset="0"/>
              </a:rPr>
              <a:t>Stands for </a:t>
            </a:r>
            <a:r>
              <a:rPr lang="en-US" sz="3200" b="1" smtClean="0">
                <a:solidFill>
                  <a:srgbClr val="A50021"/>
                </a:solidFill>
                <a:latin typeface="Century Gothic" pitchFamily="34" charset="0"/>
              </a:rPr>
              <a:t>Deoxyribonucleic acid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latin typeface="Century Gothic" pitchFamily="34" charset="0"/>
              </a:rPr>
              <a:t>Made up of subunits called </a:t>
            </a:r>
            <a:r>
              <a:rPr lang="en-US" sz="3200" b="1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nucleotides</a:t>
            </a:r>
            <a:r>
              <a:rPr lang="en-US" sz="3200" b="1" smtClean="0">
                <a:latin typeface="Century Gothic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smtClean="0">
                <a:solidFill>
                  <a:srgbClr val="00279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Nucleotide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made of:</a:t>
            </a:r>
          </a:p>
          <a:p>
            <a:pPr eaLnBrk="1" hangingPunct="1">
              <a:lnSpc>
                <a:spcPct val="90000"/>
              </a:lnSpc>
              <a:buFont typeface="Candara" pitchFamily="34" charset="0"/>
              <a:buNone/>
              <a:defRPr/>
            </a:pPr>
            <a:r>
              <a:rPr lang="en-US" sz="3200" b="1" smtClean="0">
                <a:latin typeface="Century Gothic" pitchFamily="34" charset="0"/>
              </a:rPr>
              <a:t>		1.	</a:t>
            </a:r>
            <a:r>
              <a:rPr lang="en-US" sz="32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Phosphate group</a:t>
            </a:r>
          </a:p>
          <a:p>
            <a:pPr eaLnBrk="1" hangingPunct="1">
              <a:lnSpc>
                <a:spcPct val="90000"/>
              </a:lnSpc>
              <a:buFont typeface="Candara" pitchFamily="34" charset="0"/>
              <a:buNone/>
              <a:defRPr/>
            </a:pPr>
            <a:r>
              <a:rPr lang="en-US" sz="3200" b="1" smtClean="0">
                <a:latin typeface="Century Gothic" pitchFamily="34" charset="0"/>
              </a:rPr>
              <a:t>		2.	</a:t>
            </a:r>
            <a:r>
              <a:rPr lang="en-US" sz="32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5-carbon sugar</a:t>
            </a:r>
          </a:p>
          <a:p>
            <a:pPr eaLnBrk="1" hangingPunct="1">
              <a:lnSpc>
                <a:spcPct val="90000"/>
              </a:lnSpc>
              <a:buFont typeface="Candara" pitchFamily="34" charset="0"/>
              <a:buNone/>
              <a:defRPr/>
            </a:pPr>
            <a:r>
              <a:rPr lang="en-US" sz="3200" b="1" smtClean="0">
                <a:latin typeface="Century Gothic" pitchFamily="34" charset="0"/>
              </a:rPr>
              <a:t>		3.	</a:t>
            </a: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Nitrogenous base</a:t>
            </a:r>
          </a:p>
          <a:p>
            <a:pPr eaLnBrk="1" hangingPunct="1">
              <a:lnSpc>
                <a:spcPct val="30000"/>
              </a:lnSpc>
              <a:buFont typeface="Candara" pitchFamily="34" charset="0"/>
              <a:buNone/>
              <a:defRPr/>
            </a:pPr>
            <a:endParaRPr lang="en-US" sz="3200" b="1" smtClean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517</TotalTime>
  <Words>683</Words>
  <Application>Microsoft Macintosh PowerPoint</Application>
  <PresentationFormat>On-screen Show (4:3)</PresentationFormat>
  <Paragraphs>209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13</vt:i4>
      </vt:variant>
      <vt:variant>
        <vt:lpstr>Slide Titles</vt:lpstr>
      </vt:variant>
      <vt:variant>
        <vt:i4>27</vt:i4>
      </vt:variant>
    </vt:vector>
  </HeadingPairs>
  <TitlesOfParts>
    <vt:vector size="48" baseType="lpstr">
      <vt:lpstr>Arial</vt:lpstr>
      <vt:lpstr>Candara</vt:lpstr>
      <vt:lpstr>Calibri</vt:lpstr>
      <vt:lpstr>Mistral</vt:lpstr>
      <vt:lpstr>Century Gothic</vt:lpstr>
      <vt:lpstr>Times New Roman</vt:lpstr>
      <vt:lpstr>Comic Sans MS</vt:lpstr>
      <vt:lpstr>Arial Black</vt:lpstr>
      <vt:lpstr>Infusion</vt:lpstr>
      <vt:lpstr>Infusion</vt:lpstr>
      <vt:lpstr>Infusion</vt:lpstr>
      <vt:lpstr>Infusion</vt:lpstr>
      <vt:lpstr>Infusion</vt:lpstr>
      <vt:lpstr>Infusion</vt:lpstr>
      <vt:lpstr>Infusion</vt:lpstr>
      <vt:lpstr>Infusion</vt:lpstr>
      <vt:lpstr>Infusion</vt:lpstr>
      <vt:lpstr>Infusion</vt:lpstr>
      <vt:lpstr>Infusion</vt:lpstr>
      <vt:lpstr>Infusion</vt:lpstr>
      <vt:lpstr>Infusion</vt:lpstr>
      <vt:lpstr>DNA and Replication</vt:lpstr>
      <vt:lpstr>Objectives</vt:lpstr>
      <vt:lpstr>Short Clip </vt:lpstr>
      <vt:lpstr>Short History</vt:lpstr>
      <vt:lpstr>Frederick Griffith, 1928 </vt:lpstr>
      <vt:lpstr>Hershey &amp; Chase, 1952</vt:lpstr>
      <vt:lpstr>DNA</vt:lpstr>
      <vt:lpstr>DNA Double Helix</vt:lpstr>
      <vt:lpstr>DNA</vt:lpstr>
      <vt:lpstr>DNA Nucleotide</vt:lpstr>
      <vt:lpstr>DNA</vt:lpstr>
      <vt:lpstr>Nitrogenous Bases</vt:lpstr>
      <vt:lpstr>Base-Pairings</vt:lpstr>
      <vt:lpstr>Two hydrogen bonds are required to bond Adenine &amp; Thymine</vt:lpstr>
      <vt:lpstr>Antiparallel Strands</vt:lpstr>
      <vt:lpstr>DNA Replication</vt:lpstr>
      <vt:lpstr>What happens during DNA replication? </vt:lpstr>
      <vt:lpstr>How does replication occur?</vt:lpstr>
      <vt:lpstr>DNA Replication</vt:lpstr>
      <vt:lpstr>Replication Interactive</vt:lpstr>
      <vt:lpstr>Slide 21</vt:lpstr>
      <vt:lpstr>Semiconservative Model of Replication</vt:lpstr>
      <vt:lpstr>Question:</vt:lpstr>
      <vt:lpstr>Slide 24</vt:lpstr>
      <vt:lpstr>Slide 25</vt:lpstr>
      <vt:lpstr>Slide 26</vt:lpstr>
      <vt:lpstr>Slide 27</vt:lpstr>
    </vt:vector>
  </TitlesOfParts>
  <Company>University of Minnesota Twin Cities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</dc:title>
  <dc:creator>Christina Bartoszewski</dc:creator>
  <cp:lastModifiedBy>0 0</cp:lastModifiedBy>
  <cp:revision>11</cp:revision>
  <dcterms:created xsi:type="dcterms:W3CDTF">2014-01-28T17:42:00Z</dcterms:created>
  <dcterms:modified xsi:type="dcterms:W3CDTF">2015-01-27T14:24:41Z</dcterms:modified>
</cp:coreProperties>
</file>